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65" r:id="rId3"/>
    <p:sldId id="266" r:id="rId4"/>
    <p:sldId id="261" r:id="rId5"/>
    <p:sldId id="267" r:id="rId6"/>
    <p:sldId id="293" r:id="rId7"/>
    <p:sldId id="269" r:id="rId8"/>
    <p:sldId id="270" r:id="rId9"/>
    <p:sldId id="272" r:id="rId10"/>
    <p:sldId id="274" r:id="rId11"/>
    <p:sldId id="275" r:id="rId12"/>
    <p:sldId id="276" r:id="rId13"/>
    <p:sldId id="277" r:id="rId14"/>
    <p:sldId id="278" r:id="rId15"/>
    <p:sldId id="279" r:id="rId16"/>
    <p:sldId id="292" r:id="rId17"/>
    <p:sldId id="281" r:id="rId18"/>
    <p:sldId id="282" r:id="rId19"/>
    <p:sldId id="283" r:id="rId20"/>
    <p:sldId id="284" r:id="rId21"/>
    <p:sldId id="286" r:id="rId22"/>
    <p:sldId id="285" r:id="rId23"/>
    <p:sldId id="287" r:id="rId24"/>
    <p:sldId id="288" r:id="rId25"/>
    <p:sldId id="289" r:id="rId26"/>
    <p:sldId id="290" r:id="rId27"/>
    <p:sldId id="291" r:id="rId28"/>
    <p:sldId id="295" r:id="rId29"/>
    <p:sldId id="294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2" r:id="rId46"/>
    <p:sldId id="311" r:id="rId47"/>
    <p:sldId id="313" r:id="rId48"/>
    <p:sldId id="314" r:id="rId49"/>
    <p:sldId id="315" r:id="rId50"/>
    <p:sldId id="316" r:id="rId51"/>
    <p:sldId id="317" r:id="rId52"/>
    <p:sldId id="318" r:id="rId53"/>
    <p:sldId id="320" r:id="rId54"/>
    <p:sldId id="319" r:id="rId55"/>
    <p:sldId id="25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5A76"/>
    <a:srgbClr val="0A7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85"/>
    <p:restoredTop sz="96327"/>
  </p:normalViewPr>
  <p:slideViewPr>
    <p:cSldViewPr snapToGrid="0">
      <p:cViewPr varScale="1">
        <p:scale>
          <a:sx n="122" d="100"/>
          <a:sy n="122" d="100"/>
        </p:scale>
        <p:origin x="23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12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10DDD-DE20-D141-9DD3-609F19DA7049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3BB3C-0164-084A-95CB-7E574114C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7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63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3066E-C645-1170-387B-FD84F3A6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D43A1-4482-4591-D039-E7E9C7460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F28C7-F2C7-C7D1-6424-DB580197FA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5A6623-00DC-A847-9CA7-6FB8F2FEF4AD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E8BE0-16DB-DAE6-BDD9-D1567477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31BD4-D4C5-0C75-C707-E7EBC5644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BF4926-20F5-3D4A-9304-B3BB46375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6D4B7D-56EF-0989-0136-531503B3D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7EC58-E0E7-59EA-F496-6CC370CFE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C7ECB-26D2-81D5-9BCB-196933BB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5A6623-00DC-A847-9CA7-6FB8F2FEF4AD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37243-29D2-7210-5CDB-65CD63656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793C7-6675-08F7-F2EB-BDAC4CE1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BF4926-20F5-3D4A-9304-B3BB46375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4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16B2-99AE-FEF4-10AA-E1540F44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D768C-2353-FD84-4CF6-9CE5EF9D1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E5247-E165-F160-DDB2-9C49991029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5A6623-00DC-A847-9CA7-6FB8F2FEF4AD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EF60D-07A1-F48E-1791-8CC04F326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4E21A-4BA8-ADC4-F9E6-5824DB4E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BF4926-20F5-3D4A-9304-B3BB46375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76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0AB2-183C-B2BE-7204-34C44734E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C63F6-DE0D-18D3-7EB7-E8A361747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B67B-F398-92A0-BBB8-86C85917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5A6623-00DC-A847-9CA7-6FB8F2FEF4AD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5765B-021D-C2EB-83A7-2AD9BC29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80AB0-3016-09EE-B147-516F74681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BF4926-20F5-3D4A-9304-B3BB46375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81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4E6A1-034C-75DF-DD5B-70F02348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C4B19-7322-FB7B-21C7-04105A1BF4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F8246-063B-D437-A4CA-82102DEF4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B4F1E-53B7-9434-EF3D-6FC0BB0A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5A6623-00DC-A847-9CA7-6FB8F2FEF4AD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0CF4F-EDF8-4229-4448-3A3F7D2AA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697CD-5534-D469-DA3A-A9B79953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BF4926-20F5-3D4A-9304-B3BB46375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95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CDC33-675C-D25C-2B1B-6C0DE4D81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A239B-B6E7-6CCC-DB91-5B8F53249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18E27-7369-D8AE-F04C-BBC3EBD54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6D109-26F2-F2B1-4B03-BD09C9DED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719B42-F477-8933-68EF-58010F719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A6748F-E127-E4B3-4475-3E04C44815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5A6623-00DC-A847-9CA7-6FB8F2FEF4AD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83F9F6-7FDB-906B-2F48-FA2D10C42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849F79-5789-2F7A-EED7-BDEF84E01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BF4926-20F5-3D4A-9304-B3BB46375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55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007B5-6E1F-E5B9-1261-5FCAA6677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E8C4E8-F3FE-564B-C346-A6B56B53C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5A6623-00DC-A847-9CA7-6FB8F2FEF4AD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A2487-4C6E-2DB5-76BD-0BE6E00BF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BE5C4-5146-3FA6-E2C5-0E1AD3D1D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BF4926-20F5-3D4A-9304-B3BB46375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16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CB8823-430B-72AB-8B3C-124C952062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5A6623-00DC-A847-9CA7-6FB8F2FEF4AD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B11A0-C3C4-D6E5-C081-36422F26B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1B416-A9AC-7FCB-76CB-E9A2CFCF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BF4926-20F5-3D4A-9304-B3BB46375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5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3F342-FDEC-95EE-4FD0-880645528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79BC8-872E-2BCF-6950-6F3AA1E3E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CC1E7-795E-43CF-050C-D65707187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CCD06-EC47-D956-AE60-7516C9C0C0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5A6623-00DC-A847-9CA7-6FB8F2FEF4AD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CC8B3-C77A-5E0C-C656-EA1B465D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5846D-85FC-5609-B4BB-621ECA31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BF4926-20F5-3D4A-9304-B3BB46375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44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3131-88AD-6C5C-5931-90C29A96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42B28B-0422-395F-6D03-D46825B12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12073-13C0-1B5C-CE97-A16008006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C78BC-4E73-6E8E-DE78-B047416D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5A6623-00DC-A847-9CA7-6FB8F2FEF4AD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8DA30-4911-3340-55BC-F19AA09B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4526D-8DD9-F483-BE06-BEFF1D3B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BF4926-20F5-3D4A-9304-B3BB46375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9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board with colorful lines&#10;&#10;Description automatically generated">
            <a:extLst>
              <a:ext uri="{FF2B5EF4-FFF2-40B4-BE49-F238E27FC236}">
                <a16:creationId xmlns:a16="http://schemas.microsoft.com/office/drawing/2014/main" id="{140DCEB5-705A-AF13-A302-A4A6CA07F6F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86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pkg.com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xtjs.org/learn/react-foundations/what-is-react-and-nextjs" TargetMode="External"/><Relationship Id="rId4" Type="http://schemas.openxmlformats.org/officeDocument/2006/relationships/hyperlink" Target="https://id.react.dev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learn/writing-markup-with-jsx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react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acebook/react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en-US/docs/Learn_web_development/Core/Scripting/DOM_scriptin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on a stack of books&#10;&#10;Description automatically generated">
            <a:extLst>
              <a:ext uri="{FF2B5EF4-FFF2-40B4-BE49-F238E27FC236}">
                <a16:creationId xmlns:a16="http://schemas.microsoft.com/office/drawing/2014/main" id="{8DC3CE42-48D0-6AA3-90AB-05496053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20180F-53E1-BAD6-81E9-C7439FDC8109}"/>
              </a:ext>
            </a:extLst>
          </p:cNvPr>
          <p:cNvSpPr txBox="1"/>
          <p:nvPr/>
        </p:nvSpPr>
        <p:spPr>
          <a:xfrm>
            <a:off x="228599" y="2723321"/>
            <a:ext cx="60926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7D3A98-BBE5-C7B8-BA5A-E36CFC4F44B7}"/>
              </a:ext>
            </a:extLst>
          </p:cNvPr>
          <p:cNvSpPr txBox="1"/>
          <p:nvPr/>
        </p:nvSpPr>
        <p:spPr>
          <a:xfrm>
            <a:off x="806774" y="1646103"/>
            <a:ext cx="5480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01-React Fundamental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B2C5A-A3A3-C605-2C05-45C86778E8E2}"/>
              </a:ext>
            </a:extLst>
          </p:cNvPr>
          <p:cNvSpPr txBox="1"/>
          <p:nvPr/>
        </p:nvSpPr>
        <p:spPr>
          <a:xfrm>
            <a:off x="573884" y="4513661"/>
            <a:ext cx="11244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/>
            <a:r>
              <a:rPr lang="en-US" sz="2000" b="1" dirty="0"/>
              <a:t>Moch. Ilham Anugrah</a:t>
            </a:r>
          </a:p>
        </p:txBody>
      </p:sp>
    </p:spTree>
    <p:extLst>
      <p:ext uri="{BB962C8B-B14F-4D97-AF65-F5344CB8AC3E}">
        <p14:creationId xmlns:p14="http://schemas.microsoft.com/office/powerpoint/2010/main" val="1198227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05301-0CA9-B08C-1066-3C5D598E7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EE93BE-10E9-5107-C584-E3C5EA4DCC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-1051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45DCA5-21E2-EBEB-B93A-7F35416C20D1}"/>
              </a:ext>
            </a:extLst>
          </p:cNvPr>
          <p:cNvSpPr txBox="1"/>
          <p:nvPr/>
        </p:nvSpPr>
        <p:spPr>
          <a:xfrm>
            <a:off x="429988" y="772505"/>
            <a:ext cx="34443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DOM Manipulation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1B8A4-9C30-9283-4C00-25ADDF42AB9A}"/>
              </a:ext>
            </a:extLst>
          </p:cNvPr>
          <p:cNvSpPr txBox="1"/>
          <p:nvPr/>
        </p:nvSpPr>
        <p:spPr>
          <a:xfrm>
            <a:off x="275875" y="1672052"/>
            <a:ext cx="11148988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Buka File PDF - REACT : </a:t>
            </a:r>
            <a:r>
              <a:rPr lang="en-ID" b="1" dirty="0"/>
              <a:t>Dom Manipulation 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870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3790D-AB45-A158-020E-7B7872F0D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1615B8-9536-61A9-DF68-A349A50A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3290"/>
            <a:ext cx="12192000" cy="6858000"/>
          </a:xfrm>
          <a:prstGeom prst="rect">
            <a:avLst/>
          </a:prstGeom>
        </p:spPr>
      </p:pic>
      <p:pic>
        <p:nvPicPr>
          <p:cNvPr id="13318" name="Picture 6" descr="Two side-by-side diagrams showing the differences between the rendered DOM elements and Source Code (HTML)">
            <a:extLst>
              <a:ext uri="{FF2B5EF4-FFF2-40B4-BE49-F238E27FC236}">
                <a16:creationId xmlns:a16="http://schemas.microsoft.com/office/drawing/2014/main" id="{393BB09E-3E45-C214-A262-418E6AB0D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65" y="1386808"/>
            <a:ext cx="9939167" cy="368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D5F981-5069-9A6D-6FC4-597F7D348D49}"/>
              </a:ext>
            </a:extLst>
          </p:cNvPr>
          <p:cNvSpPr txBox="1"/>
          <p:nvPr/>
        </p:nvSpPr>
        <p:spPr>
          <a:xfrm>
            <a:off x="429988" y="772505"/>
            <a:ext cx="26634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HTML VS DOM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62FE7B-5D45-0628-AFFF-D8D820079106}"/>
              </a:ext>
            </a:extLst>
          </p:cNvPr>
          <p:cNvSpPr txBox="1"/>
          <p:nvPr/>
        </p:nvSpPr>
        <p:spPr>
          <a:xfrm>
            <a:off x="610866" y="4733863"/>
            <a:ext cx="11151146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dirty="0"/>
              <a:t>Jika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lihat</a:t>
            </a:r>
            <a:r>
              <a:rPr lang="en-ID" dirty="0"/>
              <a:t> </a:t>
            </a:r>
            <a:r>
              <a:rPr lang="en-ID" dirty="0" err="1"/>
              <a:t>elemen</a:t>
            </a:r>
            <a:r>
              <a:rPr lang="en-ID" dirty="0"/>
              <a:t> DOM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i="1" dirty="0"/>
              <a:t>developer tools</a:t>
            </a:r>
            <a:r>
              <a:rPr lang="en-ID" dirty="0"/>
              <a:t> di browser, DOM pada </a:t>
            </a:r>
            <a:r>
              <a:rPr lang="en-ID" dirty="0" err="1"/>
              <a:t>halaman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berbeda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i="1" dirty="0"/>
              <a:t>source code</a:t>
            </a:r>
            <a:r>
              <a:rPr lang="en-ID" dirty="0"/>
              <a:t>—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kata lain, </a:t>
            </a:r>
            <a:r>
              <a:rPr lang="en-ID" dirty="0" err="1"/>
              <a:t>berbeda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file HTML </a:t>
            </a:r>
            <a:r>
              <a:rPr lang="en-ID" dirty="0" err="1"/>
              <a:t>asli</a:t>
            </a:r>
            <a:r>
              <a:rPr lang="en-ID" dirty="0"/>
              <a:t> yang Anda buat.</a:t>
            </a:r>
          </a:p>
          <a:p>
            <a:pPr>
              <a:lnSpc>
                <a:spcPct val="150000"/>
              </a:lnSpc>
            </a:pPr>
            <a:r>
              <a:rPr lang="en-ID" dirty="0"/>
              <a:t>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HTML </a:t>
            </a:r>
            <a:r>
              <a:rPr lang="en-ID" dirty="0" err="1"/>
              <a:t>merepresentasikan</a:t>
            </a:r>
            <a:r>
              <a:rPr lang="en-ID" dirty="0"/>
              <a:t> </a:t>
            </a:r>
            <a:r>
              <a:rPr lang="en-ID" dirty="0" err="1"/>
              <a:t>konten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 </a:t>
            </a:r>
            <a:r>
              <a:rPr lang="en-ID" dirty="0" err="1"/>
              <a:t>halaman</a:t>
            </a:r>
            <a:r>
              <a:rPr lang="en-ID" dirty="0"/>
              <a:t>, </a:t>
            </a:r>
            <a:r>
              <a:rPr lang="en-ID" dirty="0" err="1"/>
              <a:t>sedangkan</a:t>
            </a:r>
            <a:r>
              <a:rPr lang="en-ID" dirty="0"/>
              <a:t> DOM </a:t>
            </a:r>
            <a:r>
              <a:rPr lang="en-ID" dirty="0" err="1"/>
              <a:t>merepresentasikan</a:t>
            </a:r>
            <a:r>
              <a:rPr lang="en-ID" dirty="0"/>
              <a:t> </a:t>
            </a:r>
            <a:r>
              <a:rPr lang="en-ID" dirty="0" err="1"/>
              <a:t>konten</a:t>
            </a:r>
            <a:r>
              <a:rPr lang="en-ID" dirty="0"/>
              <a:t> </a:t>
            </a:r>
            <a:r>
              <a:rPr lang="en-ID" dirty="0" err="1"/>
              <a:t>halaman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diperbarui</a:t>
            </a:r>
            <a:r>
              <a:rPr lang="en-ID" dirty="0"/>
              <a:t> oleh </a:t>
            </a:r>
            <a:r>
              <a:rPr lang="en-ID" dirty="0" err="1"/>
              <a:t>kode</a:t>
            </a:r>
            <a:r>
              <a:rPr lang="en-ID" dirty="0"/>
              <a:t> JavaScript yang Anda </a:t>
            </a:r>
            <a:r>
              <a:rPr lang="en-ID" dirty="0" err="1"/>
              <a:t>tulis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0522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3FFCD-5576-DDEA-6C12-C78122CE2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FF92DE-16CB-4D7C-863D-7C84627B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BA39A8-47F6-265E-A3C5-0FB1AE833718}"/>
              </a:ext>
            </a:extLst>
          </p:cNvPr>
          <p:cNvSpPr txBox="1"/>
          <p:nvPr/>
        </p:nvSpPr>
        <p:spPr>
          <a:xfrm>
            <a:off x="429988" y="772505"/>
            <a:ext cx="74281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Manipulasi</a:t>
            </a:r>
            <a:r>
              <a:rPr lang="en-US" sz="3000" b="1" dirty="0"/>
              <a:t> DOM </a:t>
            </a:r>
            <a:r>
              <a:rPr lang="en-US" sz="3000" b="1" dirty="0" err="1"/>
              <a:t>Menggunakan</a:t>
            </a:r>
            <a:r>
              <a:rPr lang="en-US" sz="3000" b="1" dirty="0"/>
              <a:t> </a:t>
            </a:r>
            <a:r>
              <a:rPr lang="en-US" sz="3000" b="1" dirty="0" err="1"/>
              <a:t>Javascript</a:t>
            </a:r>
            <a:endParaRPr lang="en-US" sz="3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EDD68-770A-3FDA-4FAF-F94D2D4F7384}"/>
              </a:ext>
            </a:extLst>
          </p:cNvPr>
          <p:cNvSpPr txBox="1"/>
          <p:nvPr/>
        </p:nvSpPr>
        <p:spPr>
          <a:xfrm>
            <a:off x="275875" y="1672052"/>
            <a:ext cx="11148988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b="1" dirty="0"/>
              <a:t>HTML</a:t>
            </a:r>
            <a:r>
              <a:rPr lang="en-ID" dirty="0"/>
              <a:t> </a:t>
            </a:r>
            <a:r>
              <a:rPr lang="en-ID" dirty="0" err="1"/>
              <a:t>merepresentasikan</a:t>
            </a:r>
            <a:r>
              <a:rPr lang="en-ID" dirty="0"/>
              <a:t> </a:t>
            </a:r>
            <a:r>
              <a:rPr lang="en-ID" b="1" dirty="0" err="1"/>
              <a:t>konten</a:t>
            </a:r>
            <a:r>
              <a:rPr lang="en-ID" b="1" dirty="0"/>
              <a:t> </a:t>
            </a:r>
            <a:r>
              <a:rPr lang="en-ID" b="1" dirty="0" err="1"/>
              <a:t>halaman</a:t>
            </a:r>
            <a:r>
              <a:rPr lang="en-ID" b="1" dirty="0"/>
              <a:t> </a:t>
            </a:r>
            <a:r>
              <a:rPr lang="en-ID" b="1" dirty="0" err="1"/>
              <a:t>awal</a:t>
            </a:r>
            <a:endParaRPr lang="en-ID" b="1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b="1" dirty="0"/>
              <a:t>DOM </a:t>
            </a:r>
            <a:r>
              <a:rPr lang="en-ID" dirty="0" err="1"/>
              <a:t>merepresentasikan</a:t>
            </a:r>
            <a:r>
              <a:rPr lang="en-ID" dirty="0"/>
              <a:t> </a:t>
            </a:r>
            <a:r>
              <a:rPr lang="en-ID" dirty="0" err="1"/>
              <a:t>konten</a:t>
            </a:r>
            <a:r>
              <a:rPr lang="en-ID" dirty="0"/>
              <a:t> </a:t>
            </a:r>
            <a:r>
              <a:rPr lang="en-ID" dirty="0" err="1"/>
              <a:t>halaman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diperbarui</a:t>
            </a: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b="1" dirty="0" err="1"/>
              <a:t>Mengubah</a:t>
            </a:r>
            <a:r>
              <a:rPr lang="en-ID" b="1" dirty="0"/>
              <a:t> DOM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javascript</a:t>
            </a:r>
            <a:r>
              <a:rPr lang="en-ID" dirty="0"/>
              <a:t> ‘</a:t>
            </a:r>
            <a:r>
              <a:rPr lang="en-ID" b="1" dirty="0"/>
              <a:t>Polos</a:t>
            </a:r>
            <a:r>
              <a:rPr lang="en-ID" dirty="0"/>
              <a:t>’ </a:t>
            </a:r>
            <a:r>
              <a:rPr lang="en-ID" dirty="0" err="1"/>
              <a:t>memang</a:t>
            </a:r>
            <a:r>
              <a:rPr lang="en-ID" dirty="0"/>
              <a:t> </a:t>
            </a:r>
            <a:r>
              <a:rPr lang="en-ID" dirty="0" err="1"/>
              <a:t>terlihat</a:t>
            </a:r>
            <a:r>
              <a:rPr lang="en-ID" dirty="0"/>
              <a:t> ‘</a:t>
            </a:r>
            <a:r>
              <a:rPr lang="en-ID" b="1" dirty="0"/>
              <a:t>Sakti</a:t>
            </a:r>
            <a:r>
              <a:rPr lang="en-ID" dirty="0"/>
              <a:t>’, </a:t>
            </a:r>
            <a:r>
              <a:rPr lang="en-ID" dirty="0" err="1"/>
              <a:t>tapi</a:t>
            </a:r>
            <a:r>
              <a:rPr lang="en-ID" dirty="0"/>
              <a:t> </a:t>
            </a:r>
            <a:r>
              <a:rPr lang="en-ID" dirty="0" err="1"/>
              <a:t>menulisnya</a:t>
            </a:r>
            <a:r>
              <a:rPr lang="en-ID" dirty="0"/>
              <a:t> ‘</a:t>
            </a:r>
            <a:r>
              <a:rPr lang="en-ID" b="1" dirty="0"/>
              <a:t>Ribet</a:t>
            </a:r>
            <a:r>
              <a:rPr lang="en-ID" dirty="0"/>
              <a:t>’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ini</a:t>
            </a:r>
            <a:r>
              <a:rPr lang="en-ID" dirty="0"/>
              <a:t> yang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ditulis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menambahkan</a:t>
            </a:r>
            <a:r>
              <a:rPr lang="en-ID" dirty="0"/>
              <a:t> 1 </a:t>
            </a:r>
            <a:r>
              <a:rPr lang="en-ID" dirty="0" err="1"/>
              <a:t>buah</a:t>
            </a:r>
            <a:r>
              <a:rPr lang="en-ID" dirty="0"/>
              <a:t> H1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442BDF-372E-2B51-2445-AD04FDA1A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50" y="3578117"/>
            <a:ext cx="7772400" cy="22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31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51BF9-F558-8DEC-23A3-5927FA419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470AC5-6542-B458-4704-29969AE5A9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B14158-95A5-8546-AFC3-2568D06FFDF6}"/>
              </a:ext>
            </a:extLst>
          </p:cNvPr>
          <p:cNvSpPr txBox="1"/>
          <p:nvPr/>
        </p:nvSpPr>
        <p:spPr>
          <a:xfrm>
            <a:off x="429988" y="772505"/>
            <a:ext cx="74281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Manipulasi</a:t>
            </a:r>
            <a:r>
              <a:rPr lang="en-US" sz="3000" b="1" dirty="0"/>
              <a:t> DOM </a:t>
            </a:r>
            <a:r>
              <a:rPr lang="en-US" sz="3000" b="1" dirty="0" err="1"/>
              <a:t>Menggunakan</a:t>
            </a:r>
            <a:r>
              <a:rPr lang="en-US" sz="3000" b="1" dirty="0"/>
              <a:t> </a:t>
            </a:r>
            <a:r>
              <a:rPr lang="en-US" sz="3000" b="1" dirty="0" err="1"/>
              <a:t>Javascript</a:t>
            </a:r>
            <a:endParaRPr lang="en-US" sz="3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2933D-F35C-DC9C-8CF1-8ECD69148A6B}"/>
              </a:ext>
            </a:extLst>
          </p:cNvPr>
          <p:cNvSpPr txBox="1"/>
          <p:nvPr/>
        </p:nvSpPr>
        <p:spPr>
          <a:xfrm>
            <a:off x="275875" y="1672052"/>
            <a:ext cx="11148988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b="1" dirty="0" err="1"/>
              <a:t>cara</a:t>
            </a:r>
            <a:r>
              <a:rPr lang="en-ID" b="1" dirty="0"/>
              <a:t> </a:t>
            </a:r>
            <a:r>
              <a:rPr lang="en-ID" b="1" dirty="0" err="1"/>
              <a:t>penulisan</a:t>
            </a:r>
            <a:r>
              <a:rPr lang="en-ID" b="1" dirty="0"/>
              <a:t> </a:t>
            </a:r>
            <a:r>
              <a:rPr lang="en-ID" b="1" dirty="0" err="1"/>
              <a:t>tadi</a:t>
            </a:r>
            <a:r>
              <a:rPr lang="en-ID" dirty="0"/>
              <a:t>, </a:t>
            </a:r>
            <a:r>
              <a:rPr lang="en-ID" dirty="0" err="1"/>
              <a:t>waktu</a:t>
            </a:r>
            <a:r>
              <a:rPr lang="en-ID" dirty="0"/>
              <a:t> yang </a:t>
            </a:r>
            <a:r>
              <a:rPr lang="en-ID" dirty="0" err="1"/>
              <a:t>dibutuhkan</a:t>
            </a:r>
            <a:r>
              <a:rPr lang="en-ID" dirty="0"/>
              <a:t> </a:t>
            </a:r>
            <a:r>
              <a:rPr lang="en-ID" b="1" dirty="0" err="1"/>
              <a:t>akan</a:t>
            </a:r>
            <a:r>
              <a:rPr lang="en-ID" b="1" dirty="0"/>
              <a:t>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banyak</a:t>
            </a:r>
            <a:endParaRPr lang="en-ID" b="1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Developer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b="1" dirty="0" err="1"/>
              <a:t>menghabiskan</a:t>
            </a:r>
            <a:r>
              <a:rPr lang="en-ID" b="1" dirty="0"/>
              <a:t> </a:t>
            </a:r>
            <a:r>
              <a:rPr lang="en-ID" b="1" dirty="0" err="1"/>
              <a:t>waktu</a:t>
            </a:r>
            <a:r>
              <a:rPr lang="en-ID" b="1" dirty="0"/>
              <a:t> </a:t>
            </a:r>
            <a:r>
              <a:rPr lang="en-ID" dirty="0" err="1"/>
              <a:t>menulis</a:t>
            </a:r>
            <a:r>
              <a:rPr lang="en-ID" dirty="0"/>
              <a:t> </a:t>
            </a:r>
            <a:r>
              <a:rPr lang="en-ID" dirty="0" err="1"/>
              <a:t>intruksi</a:t>
            </a:r>
            <a:r>
              <a:rPr lang="en-ID" dirty="0"/>
              <a:t> </a:t>
            </a:r>
            <a:r>
              <a:rPr lang="en-ID" dirty="0" err="1"/>
              <a:t>mengenai</a:t>
            </a:r>
            <a:r>
              <a:rPr lang="en-ID" dirty="0"/>
              <a:t> </a:t>
            </a:r>
            <a:r>
              <a:rPr lang="en-ID" b="1" dirty="0" err="1"/>
              <a:t>bagaimana</a:t>
            </a:r>
            <a:r>
              <a:rPr lang="en-ID" dirty="0"/>
              <a:t> </a:t>
            </a:r>
            <a:r>
              <a:rPr lang="en-ID" dirty="0" err="1"/>
              <a:t>sesuatu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dilakukan</a:t>
            </a: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b="1" dirty="0"/>
              <a:t>Akan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baik</a:t>
            </a:r>
            <a:r>
              <a:rPr lang="en-ID" b="1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menuliskan</a:t>
            </a:r>
            <a:r>
              <a:rPr lang="en-ID" dirty="0"/>
              <a:t> ‘</a:t>
            </a:r>
            <a:r>
              <a:rPr lang="en-ID" b="1" dirty="0"/>
              <a:t>Apa</a:t>
            </a:r>
            <a:r>
              <a:rPr lang="en-ID" dirty="0"/>
              <a:t>’ yang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, dan </a:t>
            </a:r>
            <a:r>
              <a:rPr lang="en-ID" dirty="0" err="1"/>
              <a:t>biarkan</a:t>
            </a:r>
            <a:r>
              <a:rPr lang="en-ID" dirty="0"/>
              <a:t> </a:t>
            </a:r>
            <a:r>
              <a:rPr lang="en-ID" dirty="0" err="1"/>
              <a:t>komputer</a:t>
            </a:r>
            <a:r>
              <a:rPr lang="en-ID" dirty="0"/>
              <a:t> yang </a:t>
            </a:r>
            <a:r>
              <a:rPr lang="en-ID" dirty="0" err="1"/>
              <a:t>memikirkan</a:t>
            </a:r>
            <a:r>
              <a:rPr lang="en-ID" dirty="0"/>
              <a:t> ‘</a:t>
            </a:r>
            <a:r>
              <a:rPr lang="en-ID" b="1" dirty="0" err="1"/>
              <a:t>Bagaimana</a:t>
            </a:r>
            <a:r>
              <a:rPr lang="en-ID" dirty="0"/>
              <a:t>’ </a:t>
            </a:r>
            <a:r>
              <a:rPr lang="en-ID" dirty="0" err="1"/>
              <a:t>nya</a:t>
            </a:r>
            <a:r>
              <a:rPr lang="en-ID" dirty="0"/>
              <a:t>.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‘</a:t>
            </a:r>
            <a:r>
              <a:rPr lang="en-ID" b="1" dirty="0"/>
              <a:t>Imperative</a:t>
            </a:r>
            <a:r>
              <a:rPr lang="en-ID" dirty="0"/>
              <a:t>’ dan ‘</a:t>
            </a:r>
            <a:r>
              <a:rPr lang="en-ID" b="1" dirty="0" err="1"/>
              <a:t>Deklarative</a:t>
            </a:r>
            <a:r>
              <a:rPr lang="en-ID" dirty="0"/>
              <a:t>’ Programming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71257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33F5F-981C-BCF6-066E-060A9B6D7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F05AEA-65D3-A6C7-9EC0-F44300EFFA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C38145-0B25-F86B-D5CE-2236FF7CE40A}"/>
              </a:ext>
            </a:extLst>
          </p:cNvPr>
          <p:cNvSpPr txBox="1"/>
          <p:nvPr/>
        </p:nvSpPr>
        <p:spPr>
          <a:xfrm>
            <a:off x="429988" y="772505"/>
            <a:ext cx="7280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Imperative dan </a:t>
            </a:r>
            <a:r>
              <a:rPr lang="en-US" sz="3000" b="1" dirty="0" err="1"/>
              <a:t>Deklarative</a:t>
            </a:r>
            <a:r>
              <a:rPr lang="en-US" sz="3000" b="1" dirty="0"/>
              <a:t>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E1858A-B4B7-4EC0-0CC3-32D9DBAECDDB}"/>
              </a:ext>
            </a:extLst>
          </p:cNvPr>
          <p:cNvSpPr txBox="1"/>
          <p:nvPr/>
        </p:nvSpPr>
        <p:spPr>
          <a:xfrm>
            <a:off x="275875" y="1672052"/>
            <a:ext cx="11148988" cy="420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b="1" dirty="0"/>
              <a:t>Imperative Programming </a:t>
            </a:r>
            <a:r>
              <a:rPr lang="en-ID" dirty="0" err="1"/>
              <a:t>menuliskan</a:t>
            </a:r>
            <a:r>
              <a:rPr lang="en-ID" dirty="0"/>
              <a:t> Langkah demi Langkah </a:t>
            </a:r>
            <a:r>
              <a:rPr lang="en-ID" b="1" dirty="0" err="1"/>
              <a:t>bagaimana</a:t>
            </a:r>
            <a:r>
              <a:rPr lang="en-ID" dirty="0"/>
              <a:t> </a:t>
            </a:r>
            <a:r>
              <a:rPr lang="en-ID" dirty="0" err="1"/>
              <a:t>sesuatu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b="1" dirty="0" err="1"/>
              <a:t>dilakukan</a:t>
            </a:r>
            <a:endParaRPr lang="en-ID" b="1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b="1" dirty="0" err="1"/>
              <a:t>Deklarative</a:t>
            </a:r>
            <a:r>
              <a:rPr lang="en-ID" b="1" dirty="0"/>
              <a:t> Programming </a:t>
            </a:r>
            <a:r>
              <a:rPr lang="en-ID" dirty="0" err="1"/>
              <a:t>menuliskan</a:t>
            </a:r>
            <a:r>
              <a:rPr lang="en-ID" dirty="0"/>
              <a:t> </a:t>
            </a:r>
            <a:r>
              <a:rPr lang="en-ID" b="1" dirty="0" err="1"/>
              <a:t>apa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b="1" dirty="0" err="1"/>
              <a:t>dihasilkan</a:t>
            </a:r>
            <a:endParaRPr lang="en-ID" b="1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b="1" dirty="0"/>
          </a:p>
          <a:p>
            <a:pPr marL="273050">
              <a:lnSpc>
                <a:spcPct val="150000"/>
              </a:lnSpc>
            </a:pPr>
            <a:r>
              <a:rPr lang="en-ID" b="1" dirty="0" err="1"/>
              <a:t>Contoh</a:t>
            </a:r>
            <a:r>
              <a:rPr lang="en-ID" b="1" dirty="0"/>
              <a:t> : </a:t>
            </a:r>
          </a:p>
          <a:p>
            <a:pPr marL="5588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b="1" dirty="0" err="1"/>
              <a:t>Pemrograman</a:t>
            </a:r>
            <a:r>
              <a:rPr lang="en-ID" b="1" dirty="0"/>
              <a:t> </a:t>
            </a:r>
            <a:r>
              <a:rPr lang="en-ID" b="1" dirty="0" err="1"/>
              <a:t>imperatif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instruksi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koki</a:t>
            </a:r>
            <a:r>
              <a:rPr lang="en-ID" dirty="0"/>
              <a:t> </a:t>
            </a:r>
            <a:r>
              <a:rPr lang="en-ID" dirty="0" err="1"/>
              <a:t>langkah</a:t>
            </a:r>
            <a:r>
              <a:rPr lang="en-ID" dirty="0"/>
              <a:t> demi </a:t>
            </a:r>
            <a:r>
              <a:rPr lang="en-ID" dirty="0" err="1"/>
              <a:t>langkah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pizza.</a:t>
            </a:r>
          </a:p>
          <a:p>
            <a:pPr marL="5588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Sementara</a:t>
            </a:r>
            <a:r>
              <a:rPr lang="en-ID" dirty="0"/>
              <a:t> </a:t>
            </a:r>
            <a:r>
              <a:rPr lang="en-ID" b="1" dirty="0" err="1"/>
              <a:t>pemrograman</a:t>
            </a:r>
            <a:r>
              <a:rPr lang="en-ID" b="1" dirty="0"/>
              <a:t> </a:t>
            </a:r>
            <a:r>
              <a:rPr lang="en-ID" b="1" dirty="0" err="1"/>
              <a:t>deklaratif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memesan</a:t>
            </a:r>
            <a:r>
              <a:rPr lang="en-ID" dirty="0"/>
              <a:t> pizza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memikirkan</a:t>
            </a:r>
            <a:r>
              <a:rPr lang="en-ID" dirty="0"/>
              <a:t> </a:t>
            </a:r>
            <a:r>
              <a:rPr lang="en-ID" dirty="0" err="1"/>
              <a:t>langkah-langkah</a:t>
            </a:r>
            <a:r>
              <a:rPr lang="en-ID" dirty="0"/>
              <a:t> </a:t>
            </a: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yang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membuatnya</a:t>
            </a:r>
            <a:r>
              <a:rPr lang="en-ID" dirty="0"/>
              <a:t>.</a:t>
            </a:r>
          </a:p>
          <a:p>
            <a:pPr marL="5588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dirty="0"/>
          </a:p>
          <a:p>
            <a:pPr marL="273050">
              <a:lnSpc>
                <a:spcPct val="150000"/>
              </a:lnSpc>
            </a:pPr>
            <a:r>
              <a:rPr lang="en-ID" b="1" dirty="0"/>
              <a:t>React </a:t>
            </a:r>
            <a:r>
              <a:rPr lang="en-ID" b="1" dirty="0" err="1"/>
              <a:t>merupakan</a:t>
            </a:r>
            <a:r>
              <a:rPr lang="en-ID" b="1" dirty="0"/>
              <a:t> </a:t>
            </a:r>
            <a:r>
              <a:rPr lang="en-ID" b="1" dirty="0" err="1"/>
              <a:t>sebuah</a:t>
            </a:r>
            <a:r>
              <a:rPr lang="en-ID" b="1" dirty="0"/>
              <a:t> UI Library </a:t>
            </a:r>
            <a:r>
              <a:rPr lang="en-ID" dirty="0"/>
              <a:t>yang </a:t>
            </a:r>
            <a:r>
              <a:rPr lang="en-ID" dirty="0" err="1"/>
              <a:t>bersifat</a:t>
            </a:r>
            <a:r>
              <a:rPr lang="en-ID" dirty="0"/>
              <a:t> </a:t>
            </a:r>
            <a:r>
              <a:rPr lang="en-ID" b="1" dirty="0" err="1"/>
              <a:t>Deklarative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711636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06510-B369-50A9-18B4-304CEB5CE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17782D-97BC-62EC-793F-4F4C9A47C276}"/>
              </a:ext>
            </a:extLst>
          </p:cNvPr>
          <p:cNvSpPr txBox="1"/>
          <p:nvPr/>
        </p:nvSpPr>
        <p:spPr>
          <a:xfrm>
            <a:off x="339047" y="1051999"/>
            <a:ext cx="11722814" cy="4319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3000" dirty="0" err="1"/>
              <a:t>Pernyataan</a:t>
            </a:r>
            <a:r>
              <a:rPr lang="en-ID" sz="3000" dirty="0"/>
              <a:t> mana yang </a:t>
            </a:r>
            <a:r>
              <a:rPr lang="en-ID" sz="3000" dirty="0" err="1"/>
              <a:t>lebih</a:t>
            </a:r>
            <a:r>
              <a:rPr lang="en-ID" sz="3000" dirty="0"/>
              <a:t> </a:t>
            </a:r>
            <a:r>
              <a:rPr lang="en-ID" sz="3000" b="1" dirty="0" err="1"/>
              <a:t>deklaratif</a:t>
            </a:r>
            <a:r>
              <a:rPr lang="en-ID" sz="3000" dirty="0"/>
              <a:t>?</a:t>
            </a:r>
          </a:p>
          <a:p>
            <a:pPr algn="ctr">
              <a:lnSpc>
                <a:spcPct val="150000"/>
              </a:lnSpc>
            </a:pPr>
            <a:br>
              <a:rPr lang="en-ID" dirty="0"/>
            </a:br>
            <a:r>
              <a:rPr lang="en-ID" dirty="0"/>
              <a:t>"</a:t>
            </a:r>
            <a:r>
              <a:rPr lang="en-ID" dirty="0" err="1"/>
              <a:t>Uleni</a:t>
            </a:r>
            <a:r>
              <a:rPr lang="en-ID" dirty="0"/>
              <a:t> </a:t>
            </a:r>
            <a:r>
              <a:rPr lang="en-ID" dirty="0" err="1"/>
              <a:t>adonan</a:t>
            </a:r>
            <a:r>
              <a:rPr lang="en-ID" dirty="0"/>
              <a:t>, </a:t>
            </a:r>
            <a:r>
              <a:rPr lang="en-ID" dirty="0" err="1"/>
              <a:t>giling</a:t>
            </a:r>
            <a:r>
              <a:rPr lang="en-ID" dirty="0"/>
              <a:t> </a:t>
            </a:r>
            <a:r>
              <a:rPr lang="en-ID" dirty="0" err="1"/>
              <a:t>adonan</a:t>
            </a:r>
            <a:r>
              <a:rPr lang="en-ID" dirty="0"/>
              <a:t>, </a:t>
            </a:r>
            <a:r>
              <a:rPr lang="en-ID" dirty="0" err="1"/>
              <a:t>tambahkan</a:t>
            </a:r>
            <a:r>
              <a:rPr lang="en-ID" dirty="0"/>
              <a:t> </a:t>
            </a:r>
            <a:r>
              <a:rPr lang="en-ID" dirty="0" err="1"/>
              <a:t>saus</a:t>
            </a:r>
            <a:r>
              <a:rPr lang="en-ID" dirty="0"/>
              <a:t> </a:t>
            </a:r>
            <a:r>
              <a:rPr lang="en-ID" dirty="0" err="1"/>
              <a:t>tomat</a:t>
            </a:r>
            <a:r>
              <a:rPr lang="en-ID" dirty="0"/>
              <a:t>, </a:t>
            </a:r>
            <a:r>
              <a:rPr lang="en-ID" dirty="0" err="1"/>
              <a:t>tambahkan</a:t>
            </a:r>
            <a:r>
              <a:rPr lang="en-ID" dirty="0"/>
              <a:t> </a:t>
            </a:r>
            <a:r>
              <a:rPr lang="en-ID" dirty="0" err="1"/>
              <a:t>keju</a:t>
            </a:r>
            <a:r>
              <a:rPr lang="en-ID" dirty="0"/>
              <a:t>, </a:t>
            </a:r>
            <a:r>
              <a:rPr lang="en-ID" dirty="0" err="1"/>
              <a:t>tambahkan</a:t>
            </a:r>
            <a:r>
              <a:rPr lang="en-ID" dirty="0"/>
              <a:t> </a:t>
            </a:r>
            <a:r>
              <a:rPr lang="en-ID" dirty="0" err="1"/>
              <a:t>daging</a:t>
            </a:r>
            <a:r>
              <a:rPr lang="en-ID" dirty="0"/>
              <a:t>, </a:t>
            </a:r>
            <a:r>
              <a:rPr lang="en-ID" dirty="0" err="1"/>
              <a:t>tambahkan</a:t>
            </a:r>
            <a:r>
              <a:rPr lang="en-ID" dirty="0"/>
              <a:t> nanas, </a:t>
            </a:r>
            <a:r>
              <a:rPr lang="en-ID" dirty="0" err="1"/>
              <a:t>panggang</a:t>
            </a:r>
            <a:r>
              <a:rPr lang="en-ID" dirty="0"/>
              <a:t> pada 200 </a:t>
            </a:r>
            <a:r>
              <a:rPr lang="en-ID" dirty="0" err="1"/>
              <a:t>derajat</a:t>
            </a:r>
            <a:r>
              <a:rPr lang="en-ID" dirty="0"/>
              <a:t> Celsius di oven batu </a:t>
            </a:r>
            <a:r>
              <a:rPr lang="en-ID" dirty="0" err="1"/>
              <a:t>selama</a:t>
            </a:r>
            <a:r>
              <a:rPr lang="en-ID" dirty="0"/>
              <a:t>...”</a:t>
            </a:r>
          </a:p>
          <a:p>
            <a:pPr algn="ctr">
              <a:lnSpc>
                <a:spcPct val="150000"/>
              </a:lnSpc>
            </a:pPr>
            <a:endParaRPr lang="en-ID" dirty="0"/>
          </a:p>
          <a:p>
            <a:pPr algn="ctr">
              <a:lnSpc>
                <a:spcPct val="150000"/>
              </a:lnSpc>
            </a:pPr>
            <a:r>
              <a:rPr lang="en-ID" dirty="0"/>
              <a:t>Atau</a:t>
            </a:r>
          </a:p>
          <a:p>
            <a:pPr algn="ctr">
              <a:lnSpc>
                <a:spcPct val="150000"/>
              </a:lnSpc>
            </a:pPr>
            <a:br>
              <a:rPr lang="en-ID" dirty="0"/>
            </a:br>
            <a:r>
              <a:rPr lang="en-ID" dirty="0"/>
              <a:t>"Saya </a:t>
            </a:r>
            <a:r>
              <a:rPr lang="en-ID" dirty="0" err="1"/>
              <a:t>pesan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pizza </a:t>
            </a:r>
            <a:r>
              <a:rPr lang="en-ID" dirty="0" err="1"/>
              <a:t>Hawai</a:t>
            </a:r>
            <a:r>
              <a:rPr lang="en-ID" dirty="0"/>
              <a:t>.”</a:t>
            </a:r>
          </a:p>
          <a:p>
            <a:pPr algn="ctr">
              <a:lnSpc>
                <a:spcPct val="150000"/>
              </a:lnSpc>
            </a:pPr>
            <a:r>
              <a:rPr lang="en-ID" sz="3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6753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9A9BC-E73D-67C5-0C16-F7AC4078D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3B9262-8C8A-1E52-464D-335D909EDC07}"/>
              </a:ext>
            </a:extLst>
          </p:cNvPr>
          <p:cNvSpPr txBox="1"/>
          <p:nvPr/>
        </p:nvSpPr>
        <p:spPr>
          <a:xfrm>
            <a:off x="806774" y="1646103"/>
            <a:ext cx="492620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A7EA4"/>
                </a:solidFill>
              </a:rPr>
              <a:t>03</a:t>
            </a:r>
          </a:p>
          <a:p>
            <a:r>
              <a:rPr lang="en-US" sz="5400" b="1" dirty="0">
                <a:solidFill>
                  <a:srgbClr val="085A76"/>
                </a:solidFill>
              </a:rPr>
              <a:t>Mulai </a:t>
            </a:r>
            <a:r>
              <a:rPr lang="en-US" sz="5400" b="1" dirty="0" err="1">
                <a:solidFill>
                  <a:srgbClr val="085A76"/>
                </a:solidFill>
              </a:rPr>
              <a:t>bekerja</a:t>
            </a:r>
            <a:r>
              <a:rPr lang="en-US" sz="5400" b="1" dirty="0">
                <a:solidFill>
                  <a:srgbClr val="085A76"/>
                </a:solidFill>
              </a:rPr>
              <a:t> </a:t>
            </a:r>
            <a:r>
              <a:rPr lang="en-US" sz="5400" b="1" dirty="0" err="1">
                <a:solidFill>
                  <a:srgbClr val="085A76"/>
                </a:solidFill>
              </a:rPr>
              <a:t>dengan</a:t>
            </a:r>
            <a:r>
              <a:rPr lang="en-US" sz="5400" b="1" dirty="0">
                <a:solidFill>
                  <a:srgbClr val="085A76"/>
                </a:solidFill>
              </a:rPr>
              <a:t> react</a:t>
            </a:r>
          </a:p>
        </p:txBody>
      </p:sp>
      <p:pic>
        <p:nvPicPr>
          <p:cNvPr id="7" name="Picture 2" descr="logo by @sawaratsuki1004">
            <a:extLst>
              <a:ext uri="{FF2B5EF4-FFF2-40B4-BE49-F238E27FC236}">
                <a16:creationId xmlns:a16="http://schemas.microsoft.com/office/drawing/2014/main" id="{FD31E720-DA09-3397-BF0A-C1ABEC8E4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777" y="1480103"/>
            <a:ext cx="5723525" cy="292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657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7EBE7-2FF3-4621-A4D4-6DDF7DB2C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54C288-D649-2004-D21F-1CF97BE0B3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A0C6EF-768E-1F31-7D06-AD0F18391F3F}"/>
              </a:ext>
            </a:extLst>
          </p:cNvPr>
          <p:cNvSpPr txBox="1"/>
          <p:nvPr/>
        </p:nvSpPr>
        <p:spPr>
          <a:xfrm>
            <a:off x="429988" y="772505"/>
            <a:ext cx="2802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Memulai</a:t>
            </a:r>
            <a:r>
              <a:rPr lang="en-US" sz="3000" b="1" dirty="0"/>
              <a:t> React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26A95-5026-40AB-5124-18DD00A94B3F}"/>
              </a:ext>
            </a:extLst>
          </p:cNvPr>
          <p:cNvSpPr txBox="1"/>
          <p:nvPr/>
        </p:nvSpPr>
        <p:spPr>
          <a:xfrm>
            <a:off x="275875" y="1672052"/>
            <a:ext cx="11148988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React </a:t>
            </a:r>
            <a:r>
              <a:rPr lang="en-ID" dirty="0" err="1"/>
              <a:t>dalam</a:t>
            </a:r>
            <a:r>
              <a:rPr lang="en-ID" dirty="0"/>
              <a:t> project </a:t>
            </a:r>
            <a:r>
              <a:rPr lang="en-ID" dirty="0" err="1"/>
              <a:t>kita</a:t>
            </a:r>
            <a:r>
              <a:rPr lang="en-ID" dirty="0"/>
              <a:t>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butuh</a:t>
            </a:r>
            <a:r>
              <a:rPr lang="en-ID" dirty="0"/>
              <a:t> 2 script react yang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panggil</a:t>
            </a:r>
            <a:r>
              <a:rPr lang="en-ID" dirty="0"/>
              <a:t> </a:t>
            </a:r>
            <a:r>
              <a:rPr lang="en-ID" dirty="0" err="1"/>
              <a:t>lewat</a:t>
            </a:r>
            <a:r>
              <a:rPr lang="en-ID" dirty="0"/>
              <a:t> </a:t>
            </a:r>
            <a:r>
              <a:rPr lang="en-ID" dirty="0">
                <a:hlinkClick r:id="rId3"/>
              </a:rPr>
              <a:t>unpkg.com</a:t>
            </a: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React </a:t>
            </a:r>
            <a:r>
              <a:rPr lang="en-ID" dirty="0" err="1"/>
              <a:t>sebagai</a:t>
            </a:r>
            <a:r>
              <a:rPr lang="en-ID" dirty="0"/>
              <a:t> library </a:t>
            </a:r>
            <a:r>
              <a:rPr lang="en-ID" dirty="0" err="1"/>
              <a:t>utama</a:t>
            </a: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React-</a:t>
            </a:r>
            <a:r>
              <a:rPr lang="en-ID" dirty="0" err="1"/>
              <a:t>dom</a:t>
            </a:r>
            <a:r>
              <a:rPr lang="en-ID" dirty="0"/>
              <a:t> agar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method-method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b="1" dirty="0" err="1"/>
              <a:t>memanipulasi</a:t>
            </a:r>
            <a:r>
              <a:rPr lang="en-ID" b="1" dirty="0"/>
              <a:t> DOM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Buka Kembali File PDF - REACT : </a:t>
            </a:r>
            <a:r>
              <a:rPr lang="en-ID" b="1" dirty="0" err="1"/>
              <a:t>Memulai</a:t>
            </a:r>
            <a:r>
              <a:rPr lang="en-ID" b="1" dirty="0"/>
              <a:t> React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b="1" dirty="0"/>
          </a:p>
          <a:p>
            <a:pPr marL="273050">
              <a:lnSpc>
                <a:spcPct val="150000"/>
              </a:lnSpc>
            </a:pP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6304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AEF34-725A-DC7C-DC29-C6AC096E3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9B3CB6-7D9D-4B1F-5D31-2906EEA09A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8FEE4A-2571-C56A-E8BF-86345DB682B9}"/>
              </a:ext>
            </a:extLst>
          </p:cNvPr>
          <p:cNvSpPr txBox="1"/>
          <p:nvPr/>
        </p:nvSpPr>
        <p:spPr>
          <a:xfrm>
            <a:off x="429988" y="772505"/>
            <a:ext cx="23609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Oops, Error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C51CA-BBC2-0C87-40C6-7D8DCA9AC944}"/>
              </a:ext>
            </a:extLst>
          </p:cNvPr>
          <p:cNvSpPr txBox="1"/>
          <p:nvPr/>
        </p:nvSpPr>
        <p:spPr>
          <a:xfrm>
            <a:off x="296423" y="2409201"/>
            <a:ext cx="11148988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&lt;h1&gt;..&lt;/h1&gt; </a:t>
            </a:r>
            <a:r>
              <a:rPr lang="en-ID" dirty="0" err="1"/>
              <a:t>didalam</a:t>
            </a:r>
            <a:r>
              <a:rPr lang="en-ID" dirty="0"/>
              <a:t> method render </a:t>
            </a:r>
            <a:r>
              <a:rPr lang="en-ID" dirty="0" err="1"/>
              <a:t>bukan</a:t>
            </a:r>
            <a:r>
              <a:rPr lang="en-ID" dirty="0"/>
              <a:t> </a:t>
            </a:r>
            <a:r>
              <a:rPr lang="en-ID" dirty="0" err="1"/>
              <a:t>javascript</a:t>
            </a: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Itu </a:t>
            </a:r>
            <a:r>
              <a:rPr lang="en-ID" dirty="0" err="1"/>
              <a:t>adalah</a:t>
            </a:r>
            <a:r>
              <a:rPr lang="en-ID" dirty="0"/>
              <a:t> JSX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Secara</a:t>
            </a:r>
            <a:r>
              <a:rPr lang="en-ID" dirty="0"/>
              <a:t> default browser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mengenali</a:t>
            </a:r>
            <a:r>
              <a:rPr lang="en-ID" dirty="0"/>
              <a:t> JSX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Kita </a:t>
            </a:r>
            <a:r>
              <a:rPr lang="en-ID" dirty="0" err="1"/>
              <a:t>membutuhkan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b="1" dirty="0"/>
              <a:t>compiler 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b="1" dirty="0" err="1"/>
              <a:t>menerjemahkan</a:t>
            </a:r>
            <a:r>
              <a:rPr lang="en-ID" dirty="0"/>
              <a:t> </a:t>
            </a:r>
            <a:r>
              <a:rPr lang="en-ID" b="1" dirty="0"/>
              <a:t>JSX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sintaks</a:t>
            </a:r>
            <a:r>
              <a:rPr lang="en-ID" dirty="0"/>
              <a:t> </a:t>
            </a:r>
            <a:r>
              <a:rPr lang="en-ID" b="1" dirty="0" err="1"/>
              <a:t>javascript</a:t>
            </a:r>
            <a:r>
              <a:rPr lang="en-ID" dirty="0"/>
              <a:t> </a:t>
            </a:r>
            <a:r>
              <a:rPr lang="en-ID" b="1" dirty="0" err="1"/>
              <a:t>biasa</a:t>
            </a:r>
            <a:endParaRPr lang="en-ID" b="1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b="1" dirty="0"/>
              <a:t>babel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compilernya</a:t>
            </a: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b="1" dirty="0"/>
          </a:p>
          <a:p>
            <a:pPr marL="273050">
              <a:lnSpc>
                <a:spcPct val="150000"/>
              </a:lnSpc>
            </a:pP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6C22A-2F9F-E70B-CD34-A40EF6205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8" y="1637444"/>
            <a:ext cx="6464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82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4B2F7-0D44-16C8-52C9-EEE884C4C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8C2C67-2386-C4A3-5317-3A9135002A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CF4BB3-7093-1DE8-0B65-CE9235A15349}"/>
              </a:ext>
            </a:extLst>
          </p:cNvPr>
          <p:cNvSpPr txBox="1"/>
          <p:nvPr/>
        </p:nvSpPr>
        <p:spPr>
          <a:xfrm>
            <a:off x="429988" y="772505"/>
            <a:ext cx="58962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Menambahkan</a:t>
            </a:r>
            <a:r>
              <a:rPr lang="en-US" sz="3000" b="1" dirty="0"/>
              <a:t> Babel (</a:t>
            </a:r>
            <a:r>
              <a:rPr lang="en-US" sz="3000" b="1" dirty="0" err="1"/>
              <a:t>babeljs.io</a:t>
            </a:r>
            <a:r>
              <a:rPr lang="en-US" sz="3000" b="1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E9863-525C-36A7-B663-F975FB8C08A7}"/>
              </a:ext>
            </a:extLst>
          </p:cNvPr>
          <p:cNvSpPr txBox="1"/>
          <p:nvPr/>
        </p:nvSpPr>
        <p:spPr>
          <a:xfrm>
            <a:off x="286149" y="1740813"/>
            <a:ext cx="11148988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Tambahkan</a:t>
            </a:r>
            <a:r>
              <a:rPr lang="en-ID" dirty="0"/>
              <a:t> script babel pada project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lewat</a:t>
            </a:r>
            <a:r>
              <a:rPr lang="en-ID" dirty="0"/>
              <a:t> </a:t>
            </a:r>
            <a:r>
              <a:rPr lang="en-ID" dirty="0" err="1"/>
              <a:t>unpkg</a:t>
            </a:r>
            <a:r>
              <a:rPr lang="en-ID" dirty="0"/>
              <a:t>	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Jangan</a:t>
            </a:r>
            <a:r>
              <a:rPr lang="en-ID" dirty="0"/>
              <a:t> </a:t>
            </a:r>
            <a:r>
              <a:rPr lang="en-ID" dirty="0" err="1"/>
              <a:t>lupa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mengubah</a:t>
            </a:r>
            <a:r>
              <a:rPr lang="en-ID" dirty="0"/>
              <a:t> type pada script </a:t>
            </a:r>
            <a:r>
              <a:rPr lang="en-ID" dirty="0" err="1"/>
              <a:t>menjadi</a:t>
            </a:r>
            <a:r>
              <a:rPr lang="en-ID" dirty="0"/>
              <a:t> “text/</a:t>
            </a:r>
            <a:r>
              <a:rPr lang="en-ID" dirty="0" err="1"/>
              <a:t>jsx</a:t>
            </a:r>
            <a:r>
              <a:rPr lang="en-ID" dirty="0"/>
              <a:t>”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menginformasikan</a:t>
            </a:r>
            <a:r>
              <a:rPr lang="en-ID" dirty="0"/>
              <a:t> pada babel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mengubah</a:t>
            </a:r>
            <a:r>
              <a:rPr lang="en-ID" dirty="0"/>
              <a:t> </a:t>
            </a:r>
            <a:r>
              <a:rPr lang="en-ID" dirty="0" err="1"/>
              <a:t>jsx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javascript</a:t>
            </a: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Buka Kembali File PDF - REACT : </a:t>
            </a:r>
            <a:r>
              <a:rPr lang="en-ID" b="1" dirty="0"/>
              <a:t>: </a:t>
            </a:r>
            <a:r>
              <a:rPr lang="en-ID" b="1" dirty="0" err="1"/>
              <a:t>Menambahkan</a:t>
            </a:r>
            <a:r>
              <a:rPr lang="en-ID" b="1" dirty="0"/>
              <a:t> Babel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b="1" dirty="0"/>
          </a:p>
          <a:p>
            <a:pPr marL="273050">
              <a:lnSpc>
                <a:spcPct val="150000"/>
              </a:lnSpc>
            </a:pP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3165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8EBE9-7D11-2FD9-5A74-A10214554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89477-30A7-0422-F453-99FF3D54DA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329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9BC542-65C7-1018-7063-46C65B3D4EF6}"/>
              </a:ext>
            </a:extLst>
          </p:cNvPr>
          <p:cNvSpPr txBox="1"/>
          <p:nvPr/>
        </p:nvSpPr>
        <p:spPr>
          <a:xfrm>
            <a:off x="388891" y="1051176"/>
            <a:ext cx="9122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/>
              <a:t>Dokumentasi</a:t>
            </a:r>
            <a:r>
              <a:rPr lang="en-US" sz="3000" b="1" dirty="0"/>
              <a:t> React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38A2D-18D2-23D6-1DAA-DDC086A5B45A}"/>
              </a:ext>
            </a:extLst>
          </p:cNvPr>
          <p:cNvSpPr txBox="1"/>
          <p:nvPr/>
        </p:nvSpPr>
        <p:spPr>
          <a:xfrm>
            <a:off x="388891" y="1912213"/>
            <a:ext cx="11244648" cy="1894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>
              <a:lnSpc>
                <a:spcPct val="150000"/>
              </a:lnSpc>
            </a:pPr>
            <a:r>
              <a:rPr lang="en-US" sz="2000" dirty="0" err="1"/>
              <a:t>Dokumentasi</a:t>
            </a:r>
            <a:r>
              <a:rPr lang="en-US" sz="2000" dirty="0"/>
              <a:t> Resmi  : </a:t>
            </a:r>
            <a:r>
              <a:rPr lang="en-US" sz="2000" b="1" dirty="0">
                <a:hlinkClick r:id="rId3"/>
              </a:rPr>
              <a:t>https://react.dev</a:t>
            </a:r>
            <a:br>
              <a:rPr lang="en-US" sz="2000" b="1" dirty="0"/>
            </a:br>
            <a:r>
              <a:rPr lang="en-US" sz="2000" dirty="0" err="1"/>
              <a:t>Dokumentasi</a:t>
            </a:r>
            <a:r>
              <a:rPr lang="en-US" sz="2000" dirty="0"/>
              <a:t> </a:t>
            </a:r>
            <a:r>
              <a:rPr lang="en-US" sz="2000" dirty="0" err="1"/>
              <a:t>Terjemahan</a:t>
            </a:r>
            <a:r>
              <a:rPr lang="en-US" sz="2000" dirty="0"/>
              <a:t> Indonesia : </a:t>
            </a:r>
            <a:r>
              <a:rPr lang="en-US" sz="2000" b="1" dirty="0">
                <a:hlinkClick r:id="rId4"/>
              </a:rPr>
              <a:t>https://id.react.dev</a:t>
            </a:r>
            <a:br>
              <a:rPr lang="en-US" sz="2000" b="1" dirty="0"/>
            </a:br>
            <a:endParaRPr lang="en-US" sz="2000" b="1" dirty="0"/>
          </a:p>
          <a:p>
            <a:pPr marL="273050">
              <a:lnSpc>
                <a:spcPct val="150000"/>
              </a:lnSpc>
            </a:pPr>
            <a:r>
              <a:rPr lang="en-US" sz="20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82581-7CE4-7336-3DF5-BD048DA956F6}"/>
              </a:ext>
            </a:extLst>
          </p:cNvPr>
          <p:cNvSpPr txBox="1"/>
          <p:nvPr/>
        </p:nvSpPr>
        <p:spPr>
          <a:xfrm>
            <a:off x="388890" y="3157330"/>
            <a:ext cx="7583855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3050">
              <a:lnSpc>
                <a:spcPct val="150000"/>
              </a:lnSpc>
            </a:pPr>
            <a:r>
              <a:rPr lang="en-US" sz="1800" b="1" dirty="0" err="1"/>
              <a:t>Definisi</a:t>
            </a:r>
            <a:br>
              <a:rPr lang="en-US" sz="1800" b="1" dirty="0"/>
            </a:br>
            <a:r>
              <a:rPr lang="en-US" sz="1800" b="1" dirty="0">
                <a:hlinkClick r:id="rId5"/>
              </a:rPr>
              <a:t>https://nextjs.org/learn/react-foundations/what-is-react-and-nextjs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1762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45922-D054-3A11-D0E3-95735E210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FC3AA2-46BE-408F-A383-5B143688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7EAD29-9875-CE39-2EED-4F2E66D12478}"/>
              </a:ext>
            </a:extLst>
          </p:cNvPr>
          <p:cNvSpPr txBox="1"/>
          <p:nvPr/>
        </p:nvSpPr>
        <p:spPr>
          <a:xfrm>
            <a:off x="429988" y="772505"/>
            <a:ext cx="82205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Bandingkan script Vanilla JS (JS Polos) &amp; React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5C545-D4A5-7EEC-CBA8-59FAF765F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8" y="4225257"/>
            <a:ext cx="6464300" cy="116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099A11-1A30-5067-AB7C-D04BBE4D3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88" y="1823380"/>
            <a:ext cx="6464300" cy="190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CA1013-3580-65AB-2B1F-87F289F3B118}"/>
              </a:ext>
            </a:extLst>
          </p:cNvPr>
          <p:cNvSpPr txBox="1"/>
          <p:nvPr/>
        </p:nvSpPr>
        <p:spPr>
          <a:xfrm>
            <a:off x="8157681" y="2342507"/>
            <a:ext cx="1830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Vanilla JS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E44B6C-123D-E26A-8619-A038A3D9918A}"/>
              </a:ext>
            </a:extLst>
          </p:cNvPr>
          <p:cNvSpPr txBox="1"/>
          <p:nvPr/>
        </p:nvSpPr>
        <p:spPr>
          <a:xfrm>
            <a:off x="8465361" y="4517069"/>
            <a:ext cx="1215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1102056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62A68-223B-1A0E-BCD5-3CBF8FEC1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20B13E-016D-F6E5-7F3C-91ED22857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785" y="1058354"/>
            <a:ext cx="7772400" cy="496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10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17727-8499-D8A9-4261-264ACCE20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80B37B-5B79-BAA4-FC05-7864684384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32C0A4-47AF-59D3-FF63-F0F4E5A90150}"/>
              </a:ext>
            </a:extLst>
          </p:cNvPr>
          <p:cNvSpPr txBox="1"/>
          <p:nvPr/>
        </p:nvSpPr>
        <p:spPr>
          <a:xfrm>
            <a:off x="429988" y="772505"/>
            <a:ext cx="7821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JSX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445DC-C8DC-9E4A-7580-72363BF65CCC}"/>
              </a:ext>
            </a:extLst>
          </p:cNvPr>
          <p:cNvSpPr txBox="1"/>
          <p:nvPr/>
        </p:nvSpPr>
        <p:spPr>
          <a:xfrm>
            <a:off x="296423" y="1740813"/>
            <a:ext cx="1114898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JSX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eksistensi</a:t>
            </a:r>
            <a:r>
              <a:rPr lang="en-ID" dirty="0"/>
              <a:t> </a:t>
            </a:r>
            <a:r>
              <a:rPr lang="en-ID" dirty="0" err="1"/>
              <a:t>sintaks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javascript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mendeskripsikan</a:t>
            </a:r>
            <a:r>
              <a:rPr lang="en-ID" dirty="0"/>
              <a:t> UI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sintaks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HTML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Meskipun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lain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component </a:t>
            </a:r>
            <a:r>
              <a:rPr lang="en-ID" dirty="0" err="1"/>
              <a:t>kebanyakan</a:t>
            </a:r>
            <a:r>
              <a:rPr lang="en-ID" dirty="0"/>
              <a:t> developer react </a:t>
            </a:r>
            <a:r>
              <a:rPr lang="en-ID" dirty="0" err="1"/>
              <a:t>menggunakan</a:t>
            </a:r>
            <a:r>
              <a:rPr lang="en-ID" dirty="0"/>
              <a:t> JSX (</a:t>
            </a:r>
            <a:r>
              <a:rPr lang="en-ID" dirty="0" err="1"/>
              <a:t>contoh</a:t>
            </a:r>
            <a:r>
              <a:rPr lang="en-ID" dirty="0"/>
              <a:t> lain </a:t>
            </a:r>
            <a:r>
              <a:rPr lang="en-ID" dirty="0" err="1"/>
              <a:t>typescript.js</a:t>
            </a:r>
            <a:r>
              <a:rPr lang="en-ID" dirty="0"/>
              <a:t>)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Sintaks</a:t>
            </a:r>
            <a:r>
              <a:rPr lang="en-ID" dirty="0"/>
              <a:t> JSX </a:t>
            </a:r>
            <a:r>
              <a:rPr lang="en-ID" dirty="0" err="1"/>
              <a:t>terlihat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HTML, </a:t>
            </a:r>
            <a:r>
              <a:rPr lang="en-ID" dirty="0" err="1"/>
              <a:t>tapi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strict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penulisannya</a:t>
            </a:r>
            <a:r>
              <a:rPr lang="en-ID" dirty="0"/>
              <a:t> dan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menampilkan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yang </a:t>
            </a:r>
            <a:r>
              <a:rPr lang="en-ID" dirty="0" err="1"/>
              <a:t>dinamis</a:t>
            </a: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menulisnya</a:t>
            </a:r>
            <a:r>
              <a:rPr lang="en-ID" dirty="0"/>
              <a:t>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ingat</a:t>
            </a:r>
            <a:r>
              <a:rPr lang="en-ID" dirty="0"/>
              <a:t> 3 </a:t>
            </a:r>
            <a:r>
              <a:rPr lang="en-ID" dirty="0" err="1"/>
              <a:t>aturan</a:t>
            </a:r>
            <a:r>
              <a:rPr lang="en-ID" dirty="0"/>
              <a:t> JSX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>
                <a:hlinkClick r:id="rId3"/>
              </a:rPr>
              <a:t>https://react.dev/learn/writing-markup-with-jsx</a:t>
            </a: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86239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900C3-F355-D3A8-F39F-61623393F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7E41D6-5F01-CE61-AEDA-A6DD9654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83C170-AC5C-7B8A-0484-AE1EEB563EB3}"/>
              </a:ext>
            </a:extLst>
          </p:cNvPr>
          <p:cNvSpPr txBox="1"/>
          <p:nvPr/>
        </p:nvSpPr>
        <p:spPr>
          <a:xfrm>
            <a:off x="429988" y="772505"/>
            <a:ext cx="87075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Rule JSX : 1. </a:t>
            </a:r>
            <a:r>
              <a:rPr lang="en-US" sz="3000" b="1" dirty="0" err="1"/>
              <a:t>Selalu</a:t>
            </a:r>
            <a:r>
              <a:rPr lang="en-US" sz="3000" b="1" dirty="0"/>
              <a:t> </a:t>
            </a:r>
            <a:r>
              <a:rPr lang="en-US" sz="3000" b="1" dirty="0" err="1"/>
              <a:t>mengembalikan</a:t>
            </a:r>
            <a:r>
              <a:rPr lang="en-US" sz="3000" b="1" dirty="0"/>
              <a:t> </a:t>
            </a:r>
            <a:r>
              <a:rPr lang="en-US" sz="3000" b="1" dirty="0" err="1"/>
              <a:t>satu</a:t>
            </a:r>
            <a:r>
              <a:rPr lang="en-US" sz="3000" b="1" dirty="0"/>
              <a:t> </a:t>
            </a:r>
            <a:r>
              <a:rPr lang="en-US" sz="3000" b="1" dirty="0" err="1"/>
              <a:t>elemen</a:t>
            </a:r>
            <a:endParaRPr lang="en-US" sz="3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91C4C-F179-BC11-7108-16798240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8" y="1888642"/>
            <a:ext cx="6464300" cy="116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49D74E-019F-60BE-7437-553EF7BFAEE1}"/>
              </a:ext>
            </a:extLst>
          </p:cNvPr>
          <p:cNvSpPr txBox="1"/>
          <p:nvPr/>
        </p:nvSpPr>
        <p:spPr>
          <a:xfrm>
            <a:off x="8034391" y="2180454"/>
            <a:ext cx="1220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Aman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B7B73-76AE-309F-3266-EEF86C6C7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88" y="3429000"/>
            <a:ext cx="6455546" cy="2324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2420AA-83B6-5208-AE3A-8F16ADFECEB5}"/>
              </a:ext>
            </a:extLst>
          </p:cNvPr>
          <p:cNvSpPr txBox="1"/>
          <p:nvPr/>
        </p:nvSpPr>
        <p:spPr>
          <a:xfrm>
            <a:off x="8091317" y="4298876"/>
            <a:ext cx="1046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54704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86C6D-F565-AB14-0567-667E23942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45B661-7946-8F7B-7454-D83FCD85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329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5B3763-EF1A-9470-2965-02F5DBA1C32F}"/>
              </a:ext>
            </a:extLst>
          </p:cNvPr>
          <p:cNvSpPr txBox="1"/>
          <p:nvPr/>
        </p:nvSpPr>
        <p:spPr>
          <a:xfrm>
            <a:off x="429988" y="772505"/>
            <a:ext cx="87075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Rule JSX : 1. </a:t>
            </a:r>
            <a:r>
              <a:rPr lang="en-US" sz="3000" b="1" dirty="0" err="1"/>
              <a:t>Selalu</a:t>
            </a:r>
            <a:r>
              <a:rPr lang="en-US" sz="3000" b="1" dirty="0"/>
              <a:t> </a:t>
            </a:r>
            <a:r>
              <a:rPr lang="en-US" sz="3000" b="1" dirty="0" err="1"/>
              <a:t>mengembalikan</a:t>
            </a:r>
            <a:r>
              <a:rPr lang="en-US" sz="3000" b="1" dirty="0"/>
              <a:t> </a:t>
            </a:r>
            <a:r>
              <a:rPr lang="en-US" sz="3000" b="1" dirty="0" err="1"/>
              <a:t>satu</a:t>
            </a:r>
            <a:r>
              <a:rPr lang="en-US" sz="3000" b="1" dirty="0"/>
              <a:t> </a:t>
            </a:r>
            <a:r>
              <a:rPr lang="en-US" sz="3000" b="1" dirty="0" err="1"/>
              <a:t>elemen</a:t>
            </a:r>
            <a:endParaRPr lang="en-US" sz="3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95417-97F8-5257-E492-BBE1EC9B1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8" y="1742038"/>
            <a:ext cx="5666012" cy="2040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DD049-A9E8-74A3-67BA-E3A657CCDFB3}"/>
              </a:ext>
            </a:extLst>
          </p:cNvPr>
          <p:cNvSpPr txBox="1"/>
          <p:nvPr/>
        </p:nvSpPr>
        <p:spPr>
          <a:xfrm>
            <a:off x="7968027" y="2325629"/>
            <a:ext cx="1046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Error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A3C283-27AA-66A0-5DD9-5C600182E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88" y="3909531"/>
            <a:ext cx="5666012" cy="2144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E1566B-5A38-6430-BC6F-F92C76EAD788}"/>
              </a:ext>
            </a:extLst>
          </p:cNvPr>
          <p:cNvSpPr txBox="1"/>
          <p:nvPr/>
        </p:nvSpPr>
        <p:spPr>
          <a:xfrm>
            <a:off x="7968027" y="4499347"/>
            <a:ext cx="1220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Aman</a:t>
            </a:r>
          </a:p>
        </p:txBody>
      </p:sp>
    </p:spTree>
    <p:extLst>
      <p:ext uri="{BB962C8B-B14F-4D97-AF65-F5344CB8AC3E}">
        <p14:creationId xmlns:p14="http://schemas.microsoft.com/office/powerpoint/2010/main" val="1656712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51B89-E819-590F-FA13-D1CB42EAD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1FD7D6-57CF-0AB4-99E6-7E632590C9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ABF5E4-37BD-52A8-513C-E14153608A52}"/>
              </a:ext>
            </a:extLst>
          </p:cNvPr>
          <p:cNvSpPr txBox="1"/>
          <p:nvPr/>
        </p:nvSpPr>
        <p:spPr>
          <a:xfrm>
            <a:off x="429988" y="772505"/>
            <a:ext cx="6353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Rule JSX : 2. </a:t>
            </a:r>
            <a:r>
              <a:rPr lang="en-US" sz="3000" b="1" dirty="0" err="1"/>
              <a:t>Selalu</a:t>
            </a:r>
            <a:r>
              <a:rPr lang="en-US" sz="3000" b="1" dirty="0"/>
              <a:t> </a:t>
            </a:r>
            <a:r>
              <a:rPr lang="en-US" sz="3000" b="1" dirty="0" err="1"/>
              <a:t>tutup</a:t>
            </a:r>
            <a:r>
              <a:rPr lang="en-US" sz="3000" b="1" dirty="0"/>
              <a:t> </a:t>
            </a:r>
            <a:r>
              <a:rPr lang="en-US" sz="3000" b="1" dirty="0" err="1"/>
              <a:t>semua</a:t>
            </a:r>
            <a:r>
              <a:rPr lang="en-US" sz="3000" b="1" dirty="0"/>
              <a:t> tag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D567D-D472-4F2D-0E5F-4708F13DF3B4}"/>
              </a:ext>
            </a:extLst>
          </p:cNvPr>
          <p:cNvSpPr txBox="1"/>
          <p:nvPr/>
        </p:nvSpPr>
        <p:spPr>
          <a:xfrm>
            <a:off x="8034391" y="2180454"/>
            <a:ext cx="1046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Error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8DC125-6F50-4905-8355-FBFCCAE96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6" y="4298876"/>
            <a:ext cx="7112000" cy="144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A37C0C-E149-C581-B552-8D4841917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88" y="1659490"/>
            <a:ext cx="6731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49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53B51-9D3F-028D-31A5-708C80A98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BFE2AD-828A-C530-53C6-C377A7C905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1EFA8-F2BA-AF4C-A202-0DB530385783}"/>
              </a:ext>
            </a:extLst>
          </p:cNvPr>
          <p:cNvSpPr txBox="1"/>
          <p:nvPr/>
        </p:nvSpPr>
        <p:spPr>
          <a:xfrm>
            <a:off x="429988" y="772505"/>
            <a:ext cx="84445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Rule JSX : 3. </a:t>
            </a:r>
            <a:r>
              <a:rPr lang="en-US" sz="3000" b="1" dirty="0" err="1"/>
              <a:t>Gunakan</a:t>
            </a:r>
            <a:r>
              <a:rPr lang="en-US" sz="3000" b="1" dirty="0"/>
              <a:t> camelCase </a:t>
            </a:r>
            <a:r>
              <a:rPr lang="en-US" sz="3000" b="1" dirty="0" err="1"/>
              <a:t>untuk</a:t>
            </a:r>
            <a:r>
              <a:rPr lang="en-US" sz="3000" b="1" dirty="0"/>
              <a:t> </a:t>
            </a:r>
            <a:r>
              <a:rPr lang="en-US" sz="3000" b="1" dirty="0" err="1"/>
              <a:t>attribut</a:t>
            </a:r>
            <a:endParaRPr lang="en-US" sz="3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FF099-D71E-97F4-6848-563005C7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6" y="1645506"/>
            <a:ext cx="67310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1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2CDB5-CAA6-25B4-CFD3-E10829293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576D6B-80AA-03C3-B1AF-78716D3365BE}"/>
              </a:ext>
            </a:extLst>
          </p:cNvPr>
          <p:cNvSpPr txBox="1"/>
          <p:nvPr/>
        </p:nvSpPr>
        <p:spPr>
          <a:xfrm>
            <a:off x="806774" y="1646103"/>
            <a:ext cx="492620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A7EA4"/>
                </a:solidFill>
              </a:rPr>
              <a:t>04</a:t>
            </a:r>
          </a:p>
          <a:p>
            <a:r>
              <a:rPr lang="en-US" sz="5400" b="1" dirty="0" err="1">
                <a:solidFill>
                  <a:srgbClr val="085A76"/>
                </a:solidFill>
              </a:rPr>
              <a:t>Konsep</a:t>
            </a:r>
            <a:r>
              <a:rPr lang="en-US" sz="5400" b="1" dirty="0">
                <a:solidFill>
                  <a:srgbClr val="085A76"/>
                </a:solidFill>
              </a:rPr>
              <a:t> Utama pada React</a:t>
            </a:r>
          </a:p>
        </p:txBody>
      </p:sp>
      <p:pic>
        <p:nvPicPr>
          <p:cNvPr id="7" name="Picture 2" descr="logo by @sawaratsuki1004">
            <a:extLst>
              <a:ext uri="{FF2B5EF4-FFF2-40B4-BE49-F238E27FC236}">
                <a16:creationId xmlns:a16="http://schemas.microsoft.com/office/drawing/2014/main" id="{E0B15F65-41BB-0D52-1A48-749AB4245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777" y="1480103"/>
            <a:ext cx="5723525" cy="292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8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54CFE-90A0-35B3-B16C-9B60AE2D2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AD3C36-C447-8EBC-9F23-D7EA729AB8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AEB564-F10E-9F2D-C0AA-DD238FF7B9F0}"/>
              </a:ext>
            </a:extLst>
          </p:cNvPr>
          <p:cNvSpPr txBox="1"/>
          <p:nvPr/>
        </p:nvSpPr>
        <p:spPr>
          <a:xfrm>
            <a:off x="429988" y="772505"/>
            <a:ext cx="25993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Core </a:t>
            </a:r>
            <a:r>
              <a:rPr lang="en-US" sz="3000" b="1" dirty="0" err="1"/>
              <a:t>Consept</a:t>
            </a:r>
            <a:endParaRPr lang="en-US" sz="3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76EF87-8165-E780-134D-ED3814C0249C}"/>
              </a:ext>
            </a:extLst>
          </p:cNvPr>
          <p:cNvSpPr txBox="1"/>
          <p:nvPr/>
        </p:nvSpPr>
        <p:spPr>
          <a:xfrm>
            <a:off x="296423" y="1740813"/>
            <a:ext cx="11148988" cy="2976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dirty="0"/>
              <a:t>Component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dirty="0"/>
              <a:t>Props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dirty="0"/>
              <a:t>State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3502263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9EDD-5334-4B49-E90A-6E337DB2C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6A92F8-DAA6-0DBC-3A11-AEB62347F1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940A21-06D8-8E99-DD4C-B7A981A6CBF4}"/>
              </a:ext>
            </a:extLst>
          </p:cNvPr>
          <p:cNvSpPr txBox="1"/>
          <p:nvPr/>
        </p:nvSpPr>
        <p:spPr>
          <a:xfrm>
            <a:off x="429988" y="772505"/>
            <a:ext cx="68066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Membuat</a:t>
            </a:r>
            <a:r>
              <a:rPr lang="en-US" sz="3000" b="1" dirty="0"/>
              <a:t> UI </a:t>
            </a:r>
            <a:r>
              <a:rPr lang="en-US" sz="3000" b="1" dirty="0" err="1"/>
              <a:t>Menggunakan</a:t>
            </a:r>
            <a:r>
              <a:rPr lang="en-US" sz="3000" b="1" dirty="0"/>
              <a:t> </a:t>
            </a:r>
            <a:r>
              <a:rPr lang="en-US" sz="3000" b="1" dirty="0" err="1"/>
              <a:t>Komponen</a:t>
            </a:r>
            <a:endParaRPr lang="en-US" sz="3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BCD05F-D5CD-DC46-58A5-9EFB7E0FD35D}"/>
              </a:ext>
            </a:extLst>
          </p:cNvPr>
          <p:cNvSpPr txBox="1"/>
          <p:nvPr/>
        </p:nvSpPr>
        <p:spPr>
          <a:xfrm>
            <a:off x="296423" y="1740813"/>
            <a:ext cx="11148988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UI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b="1" dirty="0" err="1"/>
              <a:t>dipecah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bagian-bagian</a:t>
            </a:r>
            <a:r>
              <a:rPr lang="en-ID" dirty="0"/>
              <a:t> </a:t>
            </a:r>
            <a:r>
              <a:rPr lang="en-ID" dirty="0" err="1"/>
              <a:t>kecil</a:t>
            </a:r>
            <a:r>
              <a:rPr lang="en-ID" dirty="0"/>
              <a:t> yang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b="1" dirty="0" err="1"/>
              <a:t>komponen</a:t>
            </a:r>
            <a:endParaRPr lang="en-ID" b="1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b="1" dirty="0" err="1"/>
              <a:t>potongan</a:t>
            </a:r>
            <a:r>
              <a:rPr lang="en-ID" dirty="0"/>
              <a:t> </a:t>
            </a:r>
            <a:r>
              <a:rPr lang="en-ID" b="1" dirty="0" err="1"/>
              <a:t>kode</a:t>
            </a:r>
            <a:r>
              <a:rPr lang="en-ID" dirty="0"/>
              <a:t> yang</a:t>
            </a:r>
            <a:r>
              <a:rPr lang="en-ID" b="1" dirty="0"/>
              <a:t> </a:t>
            </a:r>
            <a:r>
              <a:rPr lang="en-ID" b="1" dirty="0" err="1"/>
              <a:t>mandiri</a:t>
            </a:r>
            <a:r>
              <a:rPr lang="en-ID" b="1" dirty="0"/>
              <a:t> </a:t>
            </a:r>
            <a:r>
              <a:rPr lang="en-ID" dirty="0"/>
              <a:t>dan </a:t>
            </a:r>
            <a:r>
              <a:rPr lang="en-ID" b="1" dirty="0" err="1"/>
              <a:t>bisa</a:t>
            </a:r>
            <a:r>
              <a:rPr lang="en-ID" b="1" dirty="0"/>
              <a:t> </a:t>
            </a:r>
            <a:r>
              <a:rPr lang="en-ID" b="1" dirty="0" err="1"/>
              <a:t>digunakan</a:t>
            </a:r>
            <a:r>
              <a:rPr lang="en-ID" b="1" dirty="0"/>
              <a:t> Kembali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Anggap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b="1" dirty="0"/>
              <a:t>block-block LEGO</a:t>
            </a:r>
            <a:r>
              <a:rPr lang="en-ID" dirty="0"/>
              <a:t>, Dimana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b="1" dirty="0" err="1"/>
              <a:t>menyusun</a:t>
            </a:r>
            <a:r>
              <a:rPr lang="en-ID" b="1" dirty="0"/>
              <a:t> </a:t>
            </a:r>
            <a:r>
              <a:rPr lang="en-ID" b="1" dirty="0" err="1"/>
              <a:t>potongan-potongan</a:t>
            </a:r>
            <a:r>
              <a:rPr lang="en-ID" b="1" dirty="0"/>
              <a:t> </a:t>
            </a:r>
            <a:r>
              <a:rPr lang="en-ID" b="1" dirty="0" err="1"/>
              <a:t>kecil</a:t>
            </a:r>
            <a:r>
              <a:rPr lang="en-ID" b="1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b="1" dirty="0" err="1"/>
              <a:t>membuat</a:t>
            </a:r>
            <a:r>
              <a:rPr lang="en-ID" b="1" dirty="0"/>
              <a:t> </a:t>
            </a:r>
            <a:r>
              <a:rPr lang="en-ID" b="1" dirty="0" err="1"/>
              <a:t>struktur</a:t>
            </a:r>
            <a:r>
              <a:rPr lang="en-ID" b="1" dirty="0"/>
              <a:t> yang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besar</a:t>
            </a:r>
            <a:endParaRPr lang="en-ID" b="1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Jika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mengubah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elemen</a:t>
            </a:r>
            <a:r>
              <a:rPr lang="en-ID" dirty="0"/>
              <a:t> pada UI,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mengubah</a:t>
            </a:r>
            <a:r>
              <a:rPr lang="en-ID" dirty="0"/>
              <a:t> </a:t>
            </a:r>
            <a:r>
              <a:rPr lang="en-ID" dirty="0" err="1"/>
              <a:t>komponennya</a:t>
            </a:r>
            <a:r>
              <a:rPr lang="en-ID" dirty="0"/>
              <a:t> </a:t>
            </a:r>
            <a:r>
              <a:rPr lang="en-ID" dirty="0" err="1"/>
              <a:t>saja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8619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392A5-6BC8-2BC3-BAF1-D32F63464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FC4106-0C62-D8D5-398A-E9FA10C34963}"/>
              </a:ext>
            </a:extLst>
          </p:cNvPr>
          <p:cNvSpPr txBox="1"/>
          <p:nvPr/>
        </p:nvSpPr>
        <p:spPr>
          <a:xfrm>
            <a:off x="806774" y="1646103"/>
            <a:ext cx="48361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1. Apa dan </a:t>
            </a:r>
            <a:r>
              <a:rPr lang="en-US" sz="4000" b="1" dirty="0" err="1"/>
              <a:t>Kenapa</a:t>
            </a:r>
            <a:r>
              <a:rPr lang="en-US" sz="4000" b="1" dirty="0"/>
              <a:t>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C6E04-F583-9842-D62B-D33AD019865F}"/>
              </a:ext>
            </a:extLst>
          </p:cNvPr>
          <p:cNvSpPr txBox="1"/>
          <p:nvPr/>
        </p:nvSpPr>
        <p:spPr>
          <a:xfrm>
            <a:off x="1022551" y="2353989"/>
            <a:ext cx="7428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/>
            <a:r>
              <a:rPr lang="en-US" sz="2000" dirty="0"/>
              <a:t>Apa </a:t>
            </a:r>
            <a:r>
              <a:rPr lang="en-US" sz="2000" dirty="0" err="1"/>
              <a:t>itu</a:t>
            </a:r>
            <a:r>
              <a:rPr lang="en-US" sz="2000" dirty="0"/>
              <a:t> React dan </a:t>
            </a:r>
            <a:r>
              <a:rPr lang="en-US" sz="2000" dirty="0" err="1"/>
              <a:t>kenapa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React?</a:t>
            </a:r>
          </a:p>
        </p:txBody>
      </p:sp>
    </p:spTree>
    <p:extLst>
      <p:ext uri="{BB962C8B-B14F-4D97-AF65-F5344CB8AC3E}">
        <p14:creationId xmlns:p14="http://schemas.microsoft.com/office/powerpoint/2010/main" val="772450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011CC-1BDC-BE56-ABB3-3DD7E49DB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374718-0093-2506-E35B-228FD3C2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D099DF-2567-A658-F582-1FB2360E07F5}"/>
              </a:ext>
            </a:extLst>
          </p:cNvPr>
          <p:cNvSpPr txBox="1"/>
          <p:nvPr/>
        </p:nvSpPr>
        <p:spPr>
          <a:xfrm>
            <a:off x="429988" y="772505"/>
            <a:ext cx="34574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Contoh</a:t>
            </a:r>
            <a:r>
              <a:rPr lang="en-US" sz="3000" b="1" dirty="0"/>
              <a:t> </a:t>
            </a:r>
            <a:r>
              <a:rPr lang="en-US" sz="3000" b="1" dirty="0" err="1"/>
              <a:t>Komponen</a:t>
            </a:r>
            <a:endParaRPr lang="en-US" sz="3000" b="1" dirty="0"/>
          </a:p>
        </p:txBody>
      </p:sp>
      <p:pic>
        <p:nvPicPr>
          <p:cNvPr id="36866" name="Picture 2" descr="Example of a Media Component made up of 3 smaller components: image, text, and button">
            <a:extLst>
              <a:ext uri="{FF2B5EF4-FFF2-40B4-BE49-F238E27FC236}">
                <a16:creationId xmlns:a16="http://schemas.microsoft.com/office/drawing/2014/main" id="{4072AECB-6AD7-6F4C-AE3C-D666F1E9C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2" y="2065170"/>
            <a:ext cx="6858860" cy="342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C1AF94-CCA1-97D6-3469-7F6DAB048713}"/>
              </a:ext>
            </a:extLst>
          </p:cNvPr>
          <p:cNvSpPr txBox="1"/>
          <p:nvPr/>
        </p:nvSpPr>
        <p:spPr>
          <a:xfrm>
            <a:off x="6435048" y="1543913"/>
            <a:ext cx="5414481" cy="420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Misalnya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mau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media </a:t>
            </a:r>
            <a:r>
              <a:rPr lang="en-ID" dirty="0" err="1"/>
              <a:t>komponen</a:t>
            </a: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Didalamnya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image, text </a:t>
            </a:r>
            <a:r>
              <a:rPr lang="en-ID" dirty="0" err="1"/>
              <a:t>deskripsi</a:t>
            </a:r>
            <a:r>
              <a:rPr lang="en-ID" dirty="0"/>
              <a:t> dan juga </a:t>
            </a:r>
            <a:r>
              <a:rPr lang="en-ID" dirty="0" err="1"/>
              <a:t>ada</a:t>
            </a:r>
            <a:r>
              <a:rPr lang="en-ID" dirty="0"/>
              <a:t> button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Bagian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kecil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image, text </a:t>
            </a:r>
            <a:r>
              <a:rPr lang="en-ID" dirty="0" err="1"/>
              <a:t>deskripsi</a:t>
            </a:r>
            <a:r>
              <a:rPr lang="en-ID" dirty="0"/>
              <a:t> dan button,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sebut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komponen</a:t>
            </a: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Begitu</a:t>
            </a:r>
            <a:r>
              <a:rPr lang="en-ID" dirty="0"/>
              <a:t> </a:t>
            </a:r>
            <a:r>
              <a:rPr lang="en-ID" dirty="0" err="1"/>
              <a:t>jga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media </a:t>
            </a:r>
            <a:r>
              <a:rPr lang="en-ID" dirty="0" err="1"/>
              <a:t>komponen</a:t>
            </a:r>
            <a:r>
              <a:rPr lang="en-ID" dirty="0"/>
              <a:t> 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sebut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komponen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22704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A3CE8-B7E8-6FD0-96C0-959497808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EAA784-960A-5A2F-C3E3-99BF3C03F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AB719C-E627-C5E6-63FA-427D8708887E}"/>
              </a:ext>
            </a:extLst>
          </p:cNvPr>
          <p:cNvSpPr txBox="1"/>
          <p:nvPr/>
        </p:nvSpPr>
        <p:spPr>
          <a:xfrm>
            <a:off x="429988" y="772505"/>
            <a:ext cx="38287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Membuat</a:t>
            </a:r>
            <a:r>
              <a:rPr lang="en-US" sz="3000" b="1" dirty="0"/>
              <a:t> </a:t>
            </a:r>
            <a:r>
              <a:rPr lang="en-US" sz="3000" b="1" dirty="0" err="1"/>
              <a:t>Komponen</a:t>
            </a:r>
            <a:endParaRPr lang="en-US" sz="3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845916-AA79-8C75-9989-47EC416C57EE}"/>
              </a:ext>
            </a:extLst>
          </p:cNvPr>
          <p:cNvSpPr txBox="1"/>
          <p:nvPr/>
        </p:nvSpPr>
        <p:spPr>
          <a:xfrm>
            <a:off x="296423" y="1740813"/>
            <a:ext cx="11148988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Komponen</a:t>
            </a:r>
            <a:r>
              <a:rPr lang="en-ID" dirty="0"/>
              <a:t> pada react pada </a:t>
            </a:r>
            <a:r>
              <a:rPr lang="en-ID" dirty="0" err="1"/>
              <a:t>dasarnya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function pada </a:t>
            </a:r>
            <a:r>
              <a:rPr lang="en-ID" dirty="0" err="1"/>
              <a:t>javascript</a:t>
            </a: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Nama function </a:t>
            </a:r>
            <a:r>
              <a:rPr lang="en-ID" dirty="0" err="1"/>
              <a:t>ditulis</a:t>
            </a:r>
            <a:r>
              <a:rPr lang="en-ID" dirty="0"/>
              <a:t> </a:t>
            </a:r>
            <a:r>
              <a:rPr lang="en-ID" dirty="0" err="1"/>
              <a:t>diawali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huruf</a:t>
            </a:r>
            <a:r>
              <a:rPr lang="en-ID" dirty="0"/>
              <a:t> </a:t>
            </a:r>
            <a:r>
              <a:rPr lang="en-ID" dirty="0" err="1"/>
              <a:t>besar</a:t>
            </a: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Function </a:t>
            </a:r>
            <a:r>
              <a:rPr lang="en-ID" dirty="0" err="1"/>
              <a:t>mengembalikan</a:t>
            </a:r>
            <a:r>
              <a:rPr lang="en-ID" dirty="0"/>
              <a:t> </a:t>
            </a:r>
            <a:r>
              <a:rPr lang="en-ID" dirty="0" err="1"/>
              <a:t>elemen</a:t>
            </a:r>
            <a:r>
              <a:rPr lang="en-ID" dirty="0"/>
              <a:t> UI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dijadikan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, </a:t>
            </a:r>
            <a:r>
              <a:rPr lang="en-ID" dirty="0" err="1"/>
              <a:t>ditulis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JSX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Dipanggil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tag HTML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dirender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95716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822B-023D-94A9-2628-4A2DEF4B5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9638DF-53C3-4356-8224-AC196DAD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033A-FB8C-A781-3DC7-9D4407883523}"/>
              </a:ext>
            </a:extLst>
          </p:cNvPr>
          <p:cNvSpPr txBox="1"/>
          <p:nvPr/>
        </p:nvSpPr>
        <p:spPr>
          <a:xfrm>
            <a:off x="429988" y="772505"/>
            <a:ext cx="34574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Contoh</a:t>
            </a:r>
            <a:r>
              <a:rPr lang="en-US" sz="3000" b="1" dirty="0"/>
              <a:t> </a:t>
            </a:r>
            <a:r>
              <a:rPr lang="en-US" sz="3000" b="1" dirty="0" err="1"/>
              <a:t>Komponen</a:t>
            </a:r>
            <a:endParaRPr lang="en-US" sz="3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8BAA1-29E2-A1E7-EC6B-42AB84BEB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8" y="1649905"/>
            <a:ext cx="7772400" cy="413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12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CA289-3A25-4096-5E5C-A9B8B0967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EB7A47-01FA-516E-2560-F40BC9D053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1220E2-FAA4-13CB-FBB5-691A8B32F951}"/>
              </a:ext>
            </a:extLst>
          </p:cNvPr>
          <p:cNvSpPr txBox="1"/>
          <p:nvPr/>
        </p:nvSpPr>
        <p:spPr>
          <a:xfrm>
            <a:off x="429988" y="772505"/>
            <a:ext cx="38287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Membuat</a:t>
            </a:r>
            <a:r>
              <a:rPr lang="en-US" sz="3000" b="1" dirty="0"/>
              <a:t> </a:t>
            </a:r>
            <a:r>
              <a:rPr lang="en-US" sz="3000" b="1" dirty="0" err="1"/>
              <a:t>Komponen</a:t>
            </a:r>
            <a:endParaRPr lang="en-US" sz="3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89376C-64AB-7ED0-64A3-EE5FFF15E653}"/>
              </a:ext>
            </a:extLst>
          </p:cNvPr>
          <p:cNvSpPr txBox="1"/>
          <p:nvPr/>
        </p:nvSpPr>
        <p:spPr>
          <a:xfrm>
            <a:off x="296423" y="1740813"/>
            <a:ext cx="1114898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Buka Kembali File PDF - REACT : </a:t>
            </a:r>
            <a:r>
              <a:rPr lang="en-ID" b="1" dirty="0" err="1"/>
              <a:t>Membuat</a:t>
            </a:r>
            <a:r>
              <a:rPr lang="en-ID" b="1" dirty="0"/>
              <a:t> </a:t>
            </a:r>
            <a:r>
              <a:rPr lang="en-ID" b="1" dirty="0" err="1"/>
              <a:t>Komponen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083269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D7E16-5296-516E-4108-11316C732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A0AA44-DBB3-E176-24B2-F91C9AF395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5D4ACA-6188-7BF6-832D-6A754A37AA1E}"/>
              </a:ext>
            </a:extLst>
          </p:cNvPr>
          <p:cNvSpPr txBox="1"/>
          <p:nvPr/>
        </p:nvSpPr>
        <p:spPr>
          <a:xfrm>
            <a:off x="429988" y="772505"/>
            <a:ext cx="39265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Komponen</a:t>
            </a:r>
            <a:r>
              <a:rPr lang="en-US" sz="3000" b="1" dirty="0"/>
              <a:t> </a:t>
            </a:r>
            <a:r>
              <a:rPr lang="en-US" sz="3000" b="1" dirty="0" err="1"/>
              <a:t>Bersarang</a:t>
            </a:r>
            <a:endParaRPr lang="en-US" sz="3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3662E3-FACD-39BA-E4E6-D3FA58AB9F99}"/>
              </a:ext>
            </a:extLst>
          </p:cNvPr>
          <p:cNvSpPr txBox="1"/>
          <p:nvPr/>
        </p:nvSpPr>
        <p:spPr>
          <a:xfrm>
            <a:off x="296423" y="1740813"/>
            <a:ext cx="11148988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Di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b="1" dirty="0"/>
              <a:t>Banyak </a:t>
            </a:r>
            <a:r>
              <a:rPr lang="en-ID" b="1" dirty="0" err="1"/>
              <a:t>Komponen</a:t>
            </a:r>
            <a:endParaRPr lang="en-ID" b="1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Kita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menyimpan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di</a:t>
            </a:r>
            <a:r>
              <a:rPr lang="en-ID" b="1" dirty="0"/>
              <a:t> </a:t>
            </a:r>
            <a:r>
              <a:rPr lang="en-ID" b="1" dirty="0" err="1"/>
              <a:t>dalam</a:t>
            </a:r>
            <a:r>
              <a:rPr lang="en-ID" b="1" dirty="0"/>
              <a:t> </a:t>
            </a:r>
            <a:r>
              <a:rPr lang="en-ID" b="1" dirty="0" err="1"/>
              <a:t>komponen</a:t>
            </a:r>
            <a:r>
              <a:rPr lang="en-ID" b="1" dirty="0"/>
              <a:t> lain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Misalnya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mau</a:t>
            </a:r>
            <a:r>
              <a:rPr lang="en-ID" dirty="0"/>
              <a:t> </a:t>
            </a:r>
            <a:r>
              <a:rPr lang="en-ID" dirty="0" err="1"/>
              <a:t>memasukan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b="1" dirty="0"/>
              <a:t>Header</a:t>
            </a:r>
            <a:r>
              <a:rPr lang="en-ID" dirty="0"/>
              <a:t> </a:t>
            </a:r>
            <a:r>
              <a:rPr lang="en-ID" dirty="0" err="1"/>
              <a:t>tadi</a:t>
            </a:r>
            <a:r>
              <a:rPr lang="en-ID" dirty="0"/>
              <a:t> di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b="1" dirty="0" err="1"/>
              <a:t>HomePage</a:t>
            </a:r>
            <a:endParaRPr lang="en-ID" b="1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Buat function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b="1" dirty="0" err="1"/>
              <a:t>HomePage</a:t>
            </a:r>
            <a:endParaRPr lang="en-ID" b="1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Buka Kembali File PDF - REACT : </a:t>
            </a:r>
            <a:r>
              <a:rPr lang="en-ID" b="1" dirty="0" err="1"/>
              <a:t>Komponen</a:t>
            </a:r>
            <a:r>
              <a:rPr lang="en-ID" b="1" dirty="0"/>
              <a:t> </a:t>
            </a:r>
            <a:r>
              <a:rPr lang="en-ID" b="1" dirty="0" err="1"/>
              <a:t>Bersarang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4276460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6AF87-FBD3-6D6C-26C3-7DA23C2D6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1B732F-8FD7-29FE-7E55-E7044896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273430-372B-06B9-1ABD-A076E5D0110A}"/>
              </a:ext>
            </a:extLst>
          </p:cNvPr>
          <p:cNvSpPr txBox="1"/>
          <p:nvPr/>
        </p:nvSpPr>
        <p:spPr>
          <a:xfrm>
            <a:off x="429988" y="772505"/>
            <a:ext cx="39265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Komponen</a:t>
            </a:r>
            <a:r>
              <a:rPr lang="en-US" sz="3000" b="1" dirty="0"/>
              <a:t> </a:t>
            </a:r>
            <a:r>
              <a:rPr lang="en-US" sz="3000" b="1" dirty="0" err="1"/>
              <a:t>Bersarang</a:t>
            </a:r>
            <a:endParaRPr lang="en-US" sz="3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8ECF0-F1BE-E69B-663D-1DA3DABC3521}"/>
              </a:ext>
            </a:extLst>
          </p:cNvPr>
          <p:cNvSpPr txBox="1"/>
          <p:nvPr/>
        </p:nvSpPr>
        <p:spPr>
          <a:xfrm>
            <a:off x="296423" y="1740813"/>
            <a:ext cx="1114898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Kita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berulang-ulang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menuliskan</a:t>
            </a:r>
            <a:r>
              <a:rPr lang="en-ID" dirty="0"/>
              <a:t> tag-Kembali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5A38D2-D3D1-180F-F805-2850BC43C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03" y="2337903"/>
            <a:ext cx="5969000" cy="231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02FBD7-E8E8-2D1D-820D-B2DCD78DD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451" y="2552467"/>
            <a:ext cx="4670960" cy="1841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0B50D-EC86-E12E-8DE6-1EDA99FE6BED}"/>
              </a:ext>
            </a:extLst>
          </p:cNvPr>
          <p:cNvSpPr txBox="1"/>
          <p:nvPr/>
        </p:nvSpPr>
        <p:spPr>
          <a:xfrm>
            <a:off x="397309" y="4939404"/>
            <a:ext cx="1114898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yang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tapi</a:t>
            </a:r>
            <a:r>
              <a:rPr lang="en-ID" dirty="0"/>
              <a:t> </a:t>
            </a:r>
            <a:r>
              <a:rPr lang="en-ID" dirty="0" err="1"/>
              <a:t>informasinya</a:t>
            </a:r>
            <a:r>
              <a:rPr lang="en-ID" dirty="0"/>
              <a:t> </a:t>
            </a:r>
            <a:r>
              <a:rPr lang="en-ID" dirty="0" err="1"/>
              <a:t>berbeda</a:t>
            </a:r>
            <a:r>
              <a:rPr lang="en-ID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57431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8749D-6AEC-7323-CB83-E2B480FA5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04241F-DFE5-C309-68C6-7E00B2AB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9210"/>
            <a:ext cx="7772400" cy="49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99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25449-78FF-FCD5-2EA7-1D8263448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E9FD3F-C881-C599-C0AA-6F2B8F846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B74973-BEB5-D3B3-DDA2-46052C09CBB4}"/>
              </a:ext>
            </a:extLst>
          </p:cNvPr>
          <p:cNvSpPr txBox="1"/>
          <p:nvPr/>
        </p:nvSpPr>
        <p:spPr>
          <a:xfrm>
            <a:off x="429988" y="772505"/>
            <a:ext cx="70623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Menampilkan</a:t>
            </a:r>
            <a:r>
              <a:rPr lang="en-US" sz="3000" b="1" dirty="0"/>
              <a:t> Data </a:t>
            </a:r>
            <a:r>
              <a:rPr lang="en-US" sz="3000" b="1" dirty="0" err="1"/>
              <a:t>menggunakan</a:t>
            </a:r>
            <a:r>
              <a:rPr lang="en-US" sz="3000" b="1" dirty="0"/>
              <a:t> Props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95EC9-F7E4-3E0C-1922-E8AB070908F9}"/>
              </a:ext>
            </a:extLst>
          </p:cNvPr>
          <p:cNvSpPr txBox="1"/>
          <p:nvPr/>
        </p:nvSpPr>
        <p:spPr>
          <a:xfrm>
            <a:off x="296423" y="1740813"/>
            <a:ext cx="6104377" cy="4622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Di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b="1" dirty="0"/>
              <a:t>HTML </a:t>
            </a:r>
            <a:r>
              <a:rPr lang="en-ID" b="1" dirty="0" err="1"/>
              <a:t>biasa</a:t>
            </a:r>
            <a:r>
              <a:rPr lang="en-ID" dirty="0"/>
              <a:t>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b="1" dirty="0" err="1"/>
              <a:t>atribut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b="1" dirty="0" err="1"/>
              <a:t>mengubah</a:t>
            </a:r>
            <a:r>
              <a:rPr lang="en-ID" b="1" dirty="0"/>
              <a:t> </a:t>
            </a:r>
            <a:r>
              <a:rPr lang="en-ID" b="1" dirty="0" err="1"/>
              <a:t>perilaku</a:t>
            </a:r>
            <a:r>
              <a:rPr lang="en-ID" b="1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elemen</a:t>
            </a: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atribut</a:t>
            </a:r>
            <a:r>
              <a:rPr lang="en-ID" dirty="0"/>
              <a:t> </a:t>
            </a:r>
            <a:r>
              <a:rPr lang="en-ID" b="1" dirty="0" err="1"/>
              <a:t>src</a:t>
            </a:r>
            <a:r>
              <a:rPr lang="en-ID" b="1" dirty="0"/>
              <a:t> </a:t>
            </a:r>
            <a:r>
              <a:rPr lang="en-ID" dirty="0" err="1"/>
              <a:t>didalam</a:t>
            </a:r>
            <a:r>
              <a:rPr lang="en-ID" dirty="0"/>
              <a:t> </a:t>
            </a:r>
            <a:r>
              <a:rPr lang="en-ID" dirty="0" err="1"/>
              <a:t>elemen</a:t>
            </a:r>
            <a:r>
              <a:rPr lang="en-ID" dirty="0"/>
              <a:t> </a:t>
            </a:r>
            <a:r>
              <a:rPr lang="en-ID" b="1" dirty="0" err="1"/>
              <a:t>img</a:t>
            </a:r>
            <a:r>
              <a:rPr lang="en-ID" b="1" dirty="0"/>
              <a:t>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mengubah</a:t>
            </a:r>
            <a:r>
              <a:rPr lang="en-ID" dirty="0"/>
              <a:t> </a:t>
            </a:r>
            <a:r>
              <a:rPr lang="en-ID" b="1" dirty="0" err="1"/>
              <a:t>sumber</a:t>
            </a:r>
            <a:r>
              <a:rPr lang="en-ID" b="1" dirty="0"/>
              <a:t> </a:t>
            </a:r>
            <a:r>
              <a:rPr lang="en-ID" b="1" dirty="0" err="1"/>
              <a:t>gambar</a:t>
            </a:r>
            <a:r>
              <a:rPr lang="en-ID" b="1" dirty="0"/>
              <a:t> </a:t>
            </a:r>
            <a:r>
              <a:rPr lang="en-ID" dirty="0"/>
              <a:t>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ditampilkan</a:t>
            </a: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Mirip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kita</a:t>
            </a:r>
            <a:r>
              <a:rPr lang="en-ID" dirty="0"/>
              <a:t> juga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mengirimkan</a:t>
            </a:r>
            <a:r>
              <a:rPr lang="en-ID" dirty="0"/>
              <a:t> </a:t>
            </a:r>
            <a:r>
              <a:rPr lang="en-ID" b="1" dirty="0"/>
              <a:t>property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b="1" dirty="0" err="1"/>
              <a:t>informasi</a:t>
            </a:r>
            <a:r>
              <a:rPr lang="en-ID" b="1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b="1" dirty="0" err="1"/>
              <a:t>komponen</a:t>
            </a:r>
            <a:r>
              <a:rPr lang="en-ID" b="1" dirty="0"/>
              <a:t>, </a:t>
            </a:r>
            <a:r>
              <a:rPr lang="en-ID" dirty="0"/>
              <a:t>yang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b="1" dirty="0"/>
              <a:t>props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b="1" dirty="0"/>
              <a:t>Props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ditangkap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b="1" dirty="0"/>
              <a:t>object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dibuat</a:t>
            </a:r>
            <a:endParaRPr lang="en-ID" b="1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4070A-3349-6C5D-0327-41DC9C71A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327013"/>
            <a:ext cx="5349419" cy="249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7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0EDBA-B4C0-4CE5-A25B-EE8CDABA8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76801-2471-E2CE-9833-5EADFC1FFB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D53CB5-2866-F8A5-B68A-D5377A84F5B9}"/>
              </a:ext>
            </a:extLst>
          </p:cNvPr>
          <p:cNvSpPr txBox="1"/>
          <p:nvPr/>
        </p:nvSpPr>
        <p:spPr>
          <a:xfrm>
            <a:off x="429988" y="772505"/>
            <a:ext cx="70623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Menampilkan</a:t>
            </a:r>
            <a:r>
              <a:rPr lang="en-US" sz="3000" b="1" dirty="0"/>
              <a:t> Data </a:t>
            </a:r>
            <a:r>
              <a:rPr lang="en-US" sz="3000" b="1" dirty="0" err="1"/>
              <a:t>menggunakan</a:t>
            </a:r>
            <a:r>
              <a:rPr lang="en-US" sz="3000" b="1" dirty="0"/>
              <a:t> Props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E6A71-CF1A-7B05-54B5-F65BA8297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19" y="1788417"/>
            <a:ext cx="5435600" cy="287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9461B-2924-437E-7346-5B2D1FBDB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68" y="1737139"/>
            <a:ext cx="4483546" cy="236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80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1BB9A-BF50-8273-8072-6D37DA0F3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179436-CFAF-5A2B-48BD-B589100E2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C17E23-128F-0F26-E09A-52E1252653DF}"/>
              </a:ext>
            </a:extLst>
          </p:cNvPr>
          <p:cNvSpPr txBox="1"/>
          <p:nvPr/>
        </p:nvSpPr>
        <p:spPr>
          <a:xfrm>
            <a:off x="429988" y="772505"/>
            <a:ext cx="27764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Props Refactor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E8A41-9CEE-54CE-DF8B-4D1128AF3E5A}"/>
              </a:ext>
            </a:extLst>
          </p:cNvPr>
          <p:cNvSpPr txBox="1"/>
          <p:nvPr/>
        </p:nvSpPr>
        <p:spPr>
          <a:xfrm>
            <a:off x="296423" y="1740813"/>
            <a:ext cx="6104377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Gunakan</a:t>
            </a:r>
            <a:r>
              <a:rPr lang="en-ID" dirty="0"/>
              <a:t> </a:t>
            </a:r>
            <a:r>
              <a:rPr lang="en-ID" b="1" dirty="0" err="1"/>
              <a:t>destructuring</a:t>
            </a:r>
            <a:r>
              <a:rPr lang="en-ID" b="1" dirty="0"/>
              <a:t>, ternary operator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F753B9-D92B-1648-FEF5-7BDE2DC5B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62" y="2322673"/>
            <a:ext cx="7454900" cy="287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24441C-F4E8-E326-2AAD-BEC19CCEF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784" y="2742630"/>
            <a:ext cx="5273354" cy="20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68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CC831-EB62-7C51-476B-A1E0EEBA8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2E3371-CB11-6148-FDE4-CA8EBABDC9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43EAC4-43EC-39D9-1B70-AE2893537E2B}"/>
              </a:ext>
            </a:extLst>
          </p:cNvPr>
          <p:cNvSpPr txBox="1"/>
          <p:nvPr/>
        </p:nvSpPr>
        <p:spPr>
          <a:xfrm>
            <a:off x="429988" y="772505"/>
            <a:ext cx="12009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66A67-6A6E-E648-1BF3-C47C2C5AFBB3}"/>
              </a:ext>
            </a:extLst>
          </p:cNvPr>
          <p:cNvSpPr txBox="1"/>
          <p:nvPr/>
        </p:nvSpPr>
        <p:spPr>
          <a:xfrm>
            <a:off x="234779" y="1729945"/>
            <a:ext cx="11244648" cy="3418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React Adalah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b="1" dirty="0"/>
              <a:t>library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b="1" dirty="0" err="1"/>
              <a:t>membuat</a:t>
            </a:r>
            <a:r>
              <a:rPr lang="en-ID" b="1" dirty="0"/>
              <a:t> </a:t>
            </a:r>
            <a:r>
              <a:rPr lang="en-ID" b="1" dirty="0" err="1"/>
              <a:t>antarmuka</a:t>
            </a:r>
            <a:r>
              <a:rPr lang="en-ID" b="1" dirty="0"/>
              <a:t> </a:t>
            </a:r>
            <a:r>
              <a:rPr lang="en-ID" b="1" dirty="0" err="1"/>
              <a:t>pengguna</a:t>
            </a:r>
            <a:r>
              <a:rPr lang="en-ID" b="1" dirty="0"/>
              <a:t> </a:t>
            </a:r>
            <a:r>
              <a:rPr lang="en-ID" dirty="0"/>
              <a:t>(UI) yang </a:t>
            </a:r>
            <a:r>
              <a:rPr lang="en-ID" b="1" dirty="0" err="1"/>
              <a:t>interaktif</a:t>
            </a:r>
            <a:endParaRPr lang="en-ID" b="1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b="1" dirty="0" err="1"/>
              <a:t>Antarmuka</a:t>
            </a:r>
            <a:r>
              <a:rPr lang="en-ID" b="1" dirty="0"/>
              <a:t> </a:t>
            </a:r>
            <a:r>
              <a:rPr lang="en-ID" b="1" dirty="0" err="1"/>
              <a:t>Pengguna</a:t>
            </a:r>
            <a:r>
              <a:rPr lang="en-ID" b="1" dirty="0"/>
              <a:t> </a:t>
            </a:r>
            <a:r>
              <a:rPr lang="en-ID" b="1" dirty="0" err="1"/>
              <a:t>a</a:t>
            </a:r>
            <a:r>
              <a:rPr lang="en-ID" dirty="0" err="1"/>
              <a:t>dalah</a:t>
            </a:r>
            <a:r>
              <a:rPr lang="en-ID" dirty="0"/>
              <a:t> </a:t>
            </a:r>
            <a:r>
              <a:rPr lang="en-ID" dirty="0" err="1"/>
              <a:t>elemen</a:t>
            </a:r>
            <a:r>
              <a:rPr lang="en-ID" dirty="0"/>
              <a:t> pada </a:t>
            </a:r>
            <a:r>
              <a:rPr lang="en-ID" dirty="0" err="1"/>
              <a:t>layar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dilihat</a:t>
            </a:r>
            <a:r>
              <a:rPr lang="en-ID" dirty="0"/>
              <a:t> dan </a:t>
            </a:r>
            <a:r>
              <a:rPr lang="en-ID" dirty="0" err="1"/>
              <a:t>berinteraksi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user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b="1" dirty="0"/>
              <a:t>library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b="1" dirty="0" err="1"/>
              <a:t>fungsi-fungsi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membangun</a:t>
            </a:r>
            <a:r>
              <a:rPr lang="en-ID" dirty="0"/>
              <a:t> UI, </a:t>
            </a:r>
            <a:r>
              <a:rPr lang="en-ID" dirty="0" err="1"/>
              <a:t>tapi</a:t>
            </a:r>
            <a:r>
              <a:rPr lang="en-ID" dirty="0"/>
              <a:t> </a:t>
            </a:r>
            <a:r>
              <a:rPr lang="en-ID" b="1" dirty="0" err="1"/>
              <a:t>terserah</a:t>
            </a:r>
            <a:r>
              <a:rPr lang="en-ID" b="1" dirty="0"/>
              <a:t> developer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fungsinya</a:t>
            </a:r>
            <a:r>
              <a:rPr lang="en-ID" dirty="0"/>
              <a:t> 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Relatif</a:t>
            </a:r>
            <a:r>
              <a:rPr lang="en-ID" dirty="0"/>
              <a:t> </a:t>
            </a:r>
            <a:r>
              <a:rPr lang="en-ID" b="1" dirty="0"/>
              <a:t>un-opinionated</a:t>
            </a:r>
            <a:r>
              <a:rPr lang="en-ID" dirty="0"/>
              <a:t> (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menggunakannya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terlalu</a:t>
            </a:r>
            <a:r>
              <a:rPr lang="en-ID" dirty="0"/>
              <a:t> </a:t>
            </a:r>
            <a:r>
              <a:rPr lang="en-ID" dirty="0" err="1"/>
              <a:t>diatur</a:t>
            </a:r>
            <a:r>
              <a:rPr lang="en-ID" dirty="0"/>
              <a:t>)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Menyebabkan</a:t>
            </a:r>
            <a:r>
              <a:rPr lang="en-ID" dirty="0"/>
              <a:t> </a:t>
            </a:r>
            <a:r>
              <a:rPr lang="en-ID" dirty="0" err="1"/>
              <a:t>ekosistem-nya</a:t>
            </a:r>
            <a:r>
              <a:rPr lang="en-ID" dirty="0"/>
              <a:t> </a:t>
            </a:r>
            <a:r>
              <a:rPr lang="en-ID" dirty="0" err="1"/>
              <a:t>berkembang</a:t>
            </a: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Tools </a:t>
            </a:r>
            <a:r>
              <a:rPr lang="en-ID" dirty="0" err="1"/>
              <a:t>pihak</a:t>
            </a:r>
            <a:r>
              <a:rPr lang="en-ID" dirty="0"/>
              <a:t> </a:t>
            </a:r>
            <a:r>
              <a:rPr lang="en-ID" dirty="0" err="1"/>
              <a:t>ketiga-nya</a:t>
            </a:r>
            <a:r>
              <a:rPr lang="en-ID" dirty="0"/>
              <a:t> </a:t>
            </a:r>
            <a:r>
              <a:rPr lang="en-ID" dirty="0" err="1"/>
              <a:t>banyak</a:t>
            </a: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35570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7E281-3CF5-4335-176A-1A27FBCD1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81BC3A-7BA3-112F-52F0-7AEF648898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7CBFD8-1B15-AD69-B8AD-471A904140C2}"/>
              </a:ext>
            </a:extLst>
          </p:cNvPr>
          <p:cNvSpPr txBox="1"/>
          <p:nvPr/>
        </p:nvSpPr>
        <p:spPr>
          <a:xfrm>
            <a:off x="429988" y="772505"/>
            <a:ext cx="88195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Menampilkan</a:t>
            </a:r>
            <a:r>
              <a:rPr lang="en-US" sz="3000" b="1" dirty="0"/>
              <a:t> </a:t>
            </a:r>
            <a:r>
              <a:rPr lang="en-US" sz="3000" b="1" dirty="0" err="1"/>
              <a:t>Elemen</a:t>
            </a:r>
            <a:r>
              <a:rPr lang="en-US" sz="3000" b="1" dirty="0"/>
              <a:t> </a:t>
            </a:r>
            <a:r>
              <a:rPr lang="en-US" sz="3000" b="1" dirty="0" err="1"/>
              <a:t>Menggunakan</a:t>
            </a:r>
            <a:r>
              <a:rPr lang="en-US" sz="3000" b="1" dirty="0"/>
              <a:t> </a:t>
            </a:r>
            <a:r>
              <a:rPr lang="en-US" sz="3000" b="1" dirty="0" err="1"/>
              <a:t>Pengulangan</a:t>
            </a:r>
            <a:endParaRPr 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5653B-C528-BEE3-3FF7-1427F91BA69E}"/>
              </a:ext>
            </a:extLst>
          </p:cNvPr>
          <p:cNvSpPr txBox="1"/>
          <p:nvPr/>
        </p:nvSpPr>
        <p:spPr>
          <a:xfrm>
            <a:off x="296423" y="1740813"/>
            <a:ext cx="9546220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Sangat </a:t>
            </a:r>
            <a:r>
              <a:rPr lang="en-ID" dirty="0" err="1"/>
              <a:t>umum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b="1" dirty="0" err="1"/>
              <a:t>menampilkan</a:t>
            </a:r>
            <a:r>
              <a:rPr lang="en-ID" b="1" dirty="0"/>
              <a:t> </a:t>
            </a:r>
            <a:r>
              <a:rPr lang="en-ID" b="1" dirty="0" err="1"/>
              <a:t>banyak</a:t>
            </a:r>
            <a:r>
              <a:rPr lang="en-ID" b="1" dirty="0"/>
              <a:t> data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pengulangan</a:t>
            </a: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b="1" dirty="0"/>
              <a:t>Salah </a:t>
            </a:r>
            <a:r>
              <a:rPr lang="en-ID" b="1" dirty="0" err="1"/>
              <a:t>satu</a:t>
            </a:r>
            <a:r>
              <a:rPr lang="en-ID" b="1" dirty="0"/>
              <a:t> </a:t>
            </a:r>
            <a:r>
              <a:rPr lang="en-ID" b="1" dirty="0" err="1"/>
              <a:t>caranya</a:t>
            </a:r>
            <a:r>
              <a:rPr lang="en-ID" b="1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b="1" dirty="0"/>
              <a:t>method pada array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b="1" dirty="0" err="1"/>
              <a:t>memanipulasi</a:t>
            </a:r>
            <a:r>
              <a:rPr lang="en-ID" b="1" dirty="0"/>
              <a:t> data </a:t>
            </a:r>
            <a:r>
              <a:rPr lang="en-ID" dirty="0"/>
              <a:t>dan </a:t>
            </a:r>
            <a:r>
              <a:rPr lang="en-ID" dirty="0" err="1"/>
              <a:t>menampilkan</a:t>
            </a:r>
            <a:r>
              <a:rPr lang="en-ID" dirty="0"/>
              <a:t> </a:t>
            </a:r>
            <a:r>
              <a:rPr lang="en-ID" dirty="0" err="1"/>
              <a:t>elemen</a:t>
            </a:r>
            <a:r>
              <a:rPr lang="en-ID" dirty="0"/>
              <a:t> UI yang </a:t>
            </a:r>
            <a:r>
              <a:rPr lang="en-ID" b="1" dirty="0" err="1"/>
              <a:t>identik</a:t>
            </a:r>
            <a:r>
              <a:rPr lang="en-ID" b="1" dirty="0"/>
              <a:t> </a:t>
            </a:r>
            <a:r>
              <a:rPr lang="en-ID" b="1" dirty="0" err="1"/>
              <a:t>secara</a:t>
            </a:r>
            <a:r>
              <a:rPr lang="en-ID" b="1" dirty="0"/>
              <a:t> style, </a:t>
            </a:r>
            <a:r>
              <a:rPr lang="en-ID" dirty="0" err="1"/>
              <a:t>tapi</a:t>
            </a:r>
            <a:r>
              <a:rPr lang="en-ID" dirty="0"/>
              <a:t> </a:t>
            </a:r>
            <a:r>
              <a:rPr lang="en-ID" b="1" dirty="0" err="1"/>
              <a:t>berbeda</a:t>
            </a:r>
            <a:r>
              <a:rPr lang="en-ID" b="1" dirty="0"/>
              <a:t> </a:t>
            </a:r>
            <a:r>
              <a:rPr lang="en-ID" b="1" dirty="0" err="1"/>
              <a:t>informasinya</a:t>
            </a:r>
            <a:endParaRPr lang="en-ID" b="1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 kali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array map</a:t>
            </a:r>
          </a:p>
        </p:txBody>
      </p:sp>
    </p:spTree>
    <p:extLst>
      <p:ext uri="{BB962C8B-B14F-4D97-AF65-F5344CB8AC3E}">
        <p14:creationId xmlns:p14="http://schemas.microsoft.com/office/powerpoint/2010/main" val="1529012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55236-3983-FF1B-165A-C165FD37F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4A8F1-8A21-8971-E025-E25413CB46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2B1365-1F87-9F3B-24D1-55AE219B3473}"/>
              </a:ext>
            </a:extLst>
          </p:cNvPr>
          <p:cNvSpPr txBox="1"/>
          <p:nvPr/>
        </p:nvSpPr>
        <p:spPr>
          <a:xfrm>
            <a:off x="429988" y="772505"/>
            <a:ext cx="88195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Menampilkan</a:t>
            </a:r>
            <a:r>
              <a:rPr lang="en-US" sz="3000" b="1" dirty="0"/>
              <a:t> </a:t>
            </a:r>
            <a:r>
              <a:rPr lang="en-US" sz="3000" b="1" dirty="0" err="1"/>
              <a:t>Elemen</a:t>
            </a:r>
            <a:r>
              <a:rPr lang="en-US" sz="3000" b="1" dirty="0"/>
              <a:t> </a:t>
            </a:r>
            <a:r>
              <a:rPr lang="en-US" sz="3000" b="1" dirty="0" err="1"/>
              <a:t>Menggunakan</a:t>
            </a:r>
            <a:r>
              <a:rPr lang="en-US" sz="3000" b="1" dirty="0"/>
              <a:t> </a:t>
            </a:r>
            <a:r>
              <a:rPr lang="en-US" sz="3000" b="1" dirty="0" err="1"/>
              <a:t>Pengulangan</a:t>
            </a:r>
            <a:endParaRPr lang="en-US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F6EF7-B19E-6DB5-648A-284FA80A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63" y="1735691"/>
            <a:ext cx="7124700" cy="422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14506-761B-F535-E37B-7960308DA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476" y="2826042"/>
            <a:ext cx="4963061" cy="191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65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8EDD2-EDF2-2D4E-EE2E-5E0A040D7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C62B5-DD00-BD9F-CD57-AAB5469E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50AE17-5193-8652-5DAA-5B2973AAEA28}"/>
              </a:ext>
            </a:extLst>
          </p:cNvPr>
          <p:cNvSpPr txBox="1"/>
          <p:nvPr/>
        </p:nvSpPr>
        <p:spPr>
          <a:xfrm>
            <a:off x="429988" y="772505"/>
            <a:ext cx="23609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Oops, Error 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BB97B-811E-D0F2-ECCA-C207ECD22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662487"/>
            <a:ext cx="5588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5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E8302-78D1-77A0-960D-BFBD22705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18FAB4-DD17-127E-6F53-C37D29A95B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BD3590-1401-8B39-92FD-EB8ED6F5FDB2}"/>
              </a:ext>
            </a:extLst>
          </p:cNvPr>
          <p:cNvSpPr txBox="1"/>
          <p:nvPr/>
        </p:nvSpPr>
        <p:spPr>
          <a:xfrm>
            <a:off x="429988" y="772505"/>
            <a:ext cx="21514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Unique Key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53DE7-CC21-C889-27FA-FF87DDE69131}"/>
              </a:ext>
            </a:extLst>
          </p:cNvPr>
          <p:cNvSpPr txBox="1"/>
          <p:nvPr/>
        </p:nvSpPr>
        <p:spPr>
          <a:xfrm>
            <a:off x="296423" y="1740813"/>
            <a:ext cx="9546220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b="1" dirty="0"/>
              <a:t>Warning</a:t>
            </a:r>
            <a:r>
              <a:rPr lang="en-ID" dirty="0"/>
              <a:t> </a:t>
            </a:r>
            <a:r>
              <a:rPr lang="en-ID" dirty="0" err="1"/>
              <a:t>tadi</a:t>
            </a:r>
            <a:r>
              <a:rPr lang="en-ID" dirty="0"/>
              <a:t> </a:t>
            </a:r>
            <a:r>
              <a:rPr lang="en-ID" dirty="0" err="1"/>
              <a:t>menjelaskan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prop </a:t>
            </a:r>
            <a:r>
              <a:rPr lang="en-ID" b="1" dirty="0"/>
              <a:t>key</a:t>
            </a:r>
            <a:r>
              <a:rPr lang="en-ID" dirty="0"/>
              <a:t> yang </a:t>
            </a:r>
            <a:r>
              <a:rPr lang="en-ID" b="1" dirty="0" err="1"/>
              <a:t>hilang</a:t>
            </a:r>
            <a:endParaRPr lang="en-ID" b="1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Ini </a:t>
            </a:r>
            <a:r>
              <a:rPr lang="en-ID" dirty="0" err="1"/>
              <a:t>dikarenakan</a:t>
            </a:r>
            <a:r>
              <a:rPr lang="en-ID" dirty="0"/>
              <a:t> react </a:t>
            </a:r>
            <a:r>
              <a:rPr lang="en-ID" dirty="0" err="1"/>
              <a:t>butuh</a:t>
            </a:r>
            <a:r>
              <a:rPr lang="en-ID" dirty="0"/>
              <a:t> </a:t>
            </a:r>
            <a:r>
              <a:rPr lang="en-ID" dirty="0" err="1"/>
              <a:t>sesuatu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b="1" dirty="0" err="1"/>
              <a:t>menandai</a:t>
            </a:r>
            <a:r>
              <a:rPr lang="en-ID" dirty="0"/>
              <a:t> </a:t>
            </a:r>
            <a:r>
              <a:rPr lang="en-ID" b="1" dirty="0" err="1"/>
              <a:t>sebuah</a:t>
            </a:r>
            <a:r>
              <a:rPr lang="en-ID" b="1" dirty="0"/>
              <a:t> </a:t>
            </a:r>
            <a:r>
              <a:rPr lang="en-ID" b="1" dirty="0" err="1"/>
              <a:t>elemen</a:t>
            </a:r>
            <a:r>
              <a:rPr lang="en-ID" b="1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b="1" dirty="0" err="1"/>
              <a:t>nilai</a:t>
            </a:r>
            <a:r>
              <a:rPr lang="en-ID" dirty="0"/>
              <a:t> yang </a:t>
            </a:r>
            <a:r>
              <a:rPr lang="en-ID" b="1" dirty="0" err="1"/>
              <a:t>unik</a:t>
            </a:r>
            <a:r>
              <a:rPr lang="en-ID" dirty="0"/>
              <a:t>, </a:t>
            </a:r>
            <a:r>
              <a:rPr lang="en-ID" dirty="0" err="1"/>
              <a:t>karena</a:t>
            </a:r>
            <a:r>
              <a:rPr lang="en-ID" dirty="0"/>
              <a:t> react </a:t>
            </a:r>
            <a:r>
              <a:rPr lang="en-ID" dirty="0" err="1"/>
              <a:t>harus</a:t>
            </a:r>
            <a:r>
              <a:rPr lang="en-ID" dirty="0"/>
              <a:t> tau </a:t>
            </a:r>
            <a:r>
              <a:rPr lang="en-ID" b="1" dirty="0" err="1"/>
              <a:t>elemen</a:t>
            </a:r>
            <a:r>
              <a:rPr lang="en-ID" b="1" dirty="0"/>
              <a:t> mana yang </a:t>
            </a:r>
            <a:r>
              <a:rPr lang="en-ID" b="1" dirty="0" err="1"/>
              <a:t>berubah</a:t>
            </a:r>
            <a:endParaRPr lang="en-ID" b="1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Di </a:t>
            </a:r>
            <a:r>
              <a:rPr lang="en-ID" dirty="0" err="1"/>
              <a:t>kasus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b="1" dirty="0"/>
              <a:t>nama</a:t>
            </a:r>
            <a:r>
              <a:rPr lang="en-ID" dirty="0"/>
              <a:t> </a:t>
            </a:r>
            <a:r>
              <a:rPr lang="en-ID" b="1" dirty="0"/>
              <a:t>student</a:t>
            </a:r>
            <a:r>
              <a:rPr lang="en-ID" dirty="0"/>
              <a:t> yang </a:t>
            </a:r>
            <a:r>
              <a:rPr lang="en-ID" dirty="0" err="1"/>
              <a:t>sebagai</a:t>
            </a:r>
            <a:r>
              <a:rPr lang="en-ID" dirty="0"/>
              <a:t> key,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kebetulan</a:t>
            </a:r>
            <a:r>
              <a:rPr lang="en-ID" dirty="0"/>
              <a:t> </a:t>
            </a:r>
            <a:r>
              <a:rPr lang="en-ID" b="1" dirty="0" err="1"/>
              <a:t>tidak</a:t>
            </a:r>
            <a:r>
              <a:rPr lang="en-ID" b="1" dirty="0"/>
              <a:t> </a:t>
            </a:r>
            <a:r>
              <a:rPr lang="en-ID" b="1" dirty="0" err="1"/>
              <a:t>ada</a:t>
            </a:r>
            <a:r>
              <a:rPr lang="en-ID" b="1" dirty="0"/>
              <a:t> yang </a:t>
            </a:r>
            <a:r>
              <a:rPr lang="en-ID" b="1" dirty="0" err="1"/>
              <a:t>sama</a:t>
            </a:r>
            <a:endParaRPr lang="en-ID" b="1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Tapi </a:t>
            </a:r>
            <a:r>
              <a:rPr lang="en-ID" b="1" dirty="0" err="1"/>
              <a:t>sebagaiknya</a:t>
            </a:r>
            <a:r>
              <a:rPr lang="en-ID" dirty="0"/>
              <a:t> </a:t>
            </a:r>
            <a:r>
              <a:rPr lang="en-ID" dirty="0" err="1"/>
              <a:t>gunakan</a:t>
            </a:r>
            <a:r>
              <a:rPr lang="en-ID" dirty="0"/>
              <a:t> </a:t>
            </a:r>
            <a:r>
              <a:rPr lang="en-ID" dirty="0" err="1"/>
              <a:t>sesuatu</a:t>
            </a:r>
            <a:r>
              <a:rPr lang="en-ID" dirty="0"/>
              <a:t>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b="1" dirty="0" err="1"/>
              <a:t>dipastikan</a:t>
            </a:r>
            <a:r>
              <a:rPr lang="en-ID" b="1" dirty="0"/>
              <a:t> </a:t>
            </a:r>
            <a:r>
              <a:rPr lang="en-ID" b="1" dirty="0" err="1"/>
              <a:t>unik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3200074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43FC8-76B2-3229-B263-A12B86675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4C8417-0171-0666-E8FB-3E6BB4C8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5B0E38-2B07-61C1-E062-61AC73E21170}"/>
              </a:ext>
            </a:extLst>
          </p:cNvPr>
          <p:cNvSpPr txBox="1"/>
          <p:nvPr/>
        </p:nvSpPr>
        <p:spPr>
          <a:xfrm>
            <a:off x="429988" y="772505"/>
            <a:ext cx="88195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Menampilkan</a:t>
            </a:r>
            <a:r>
              <a:rPr lang="en-US" sz="3000" b="1" dirty="0"/>
              <a:t> </a:t>
            </a:r>
            <a:r>
              <a:rPr lang="en-US" sz="3000" b="1" dirty="0" err="1"/>
              <a:t>Elemen</a:t>
            </a:r>
            <a:r>
              <a:rPr lang="en-US" sz="3000" b="1" dirty="0"/>
              <a:t> </a:t>
            </a:r>
            <a:r>
              <a:rPr lang="en-US" sz="3000" b="1" dirty="0" err="1"/>
              <a:t>Menggunakan</a:t>
            </a:r>
            <a:r>
              <a:rPr lang="en-US" sz="3000" b="1" dirty="0"/>
              <a:t> </a:t>
            </a:r>
            <a:r>
              <a:rPr lang="en-US" sz="3000" b="1" dirty="0" err="1"/>
              <a:t>Pengulangan</a:t>
            </a:r>
            <a:endParaRPr lang="en-US" sz="3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163BB9-8914-622E-48B6-564B5C4AC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8" y="1816100"/>
            <a:ext cx="55880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31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0205D-67A2-9FA2-FD8B-ABF510A58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8A5499-3FC2-4B09-D93A-1D470B6B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05599"/>
            <a:ext cx="7772400" cy="464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50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F513A-6366-8AA8-13FB-3FC69769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C62D3-5CCF-F947-E45C-4C0F962F8C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4BB046-5ECC-F7AB-587E-469A955B5AE6}"/>
              </a:ext>
            </a:extLst>
          </p:cNvPr>
          <p:cNvSpPr txBox="1"/>
          <p:nvPr/>
        </p:nvSpPr>
        <p:spPr>
          <a:xfrm>
            <a:off x="429988" y="772505"/>
            <a:ext cx="6080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Menambah</a:t>
            </a:r>
            <a:r>
              <a:rPr lang="en-US" sz="3000" b="1" dirty="0"/>
              <a:t> </a:t>
            </a:r>
            <a:r>
              <a:rPr lang="en-US" sz="3000" b="1" dirty="0" err="1"/>
              <a:t>interaksi</a:t>
            </a:r>
            <a:r>
              <a:rPr lang="en-US" sz="3000" b="1" dirty="0"/>
              <a:t> </a:t>
            </a:r>
            <a:r>
              <a:rPr lang="en-US" sz="3000" b="1" dirty="0" err="1"/>
              <a:t>dengan</a:t>
            </a:r>
            <a:r>
              <a:rPr lang="en-US" sz="3000" b="1" dirty="0"/>
              <a:t>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1B12A8-5EF9-C214-882F-11835A89D756}"/>
              </a:ext>
            </a:extLst>
          </p:cNvPr>
          <p:cNvSpPr txBox="1"/>
          <p:nvPr/>
        </p:nvSpPr>
        <p:spPr>
          <a:xfrm>
            <a:off x="296423" y="1740813"/>
            <a:ext cx="9546220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Banyak </a:t>
            </a:r>
            <a:r>
              <a:rPr lang="en-ID" dirty="0" err="1"/>
              <a:t>hal</a:t>
            </a:r>
            <a:r>
              <a:rPr lang="en-ID" dirty="0"/>
              <a:t> di </a:t>
            </a:r>
            <a:r>
              <a:rPr lang="en-ID" dirty="0" err="1"/>
              <a:t>halaman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b="1" dirty="0" err="1"/>
              <a:t>berubah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b="1" dirty="0" err="1"/>
              <a:t>interaksi</a:t>
            </a:r>
            <a:r>
              <a:rPr lang="en-ID" dirty="0"/>
              <a:t> yang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b="1" dirty="0"/>
              <a:t>user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Pada react, data yang </a:t>
            </a:r>
            <a:r>
              <a:rPr lang="en-ID" b="1" dirty="0" err="1"/>
              <a:t>berubah</a:t>
            </a:r>
            <a:r>
              <a:rPr lang="en-ID" b="1" dirty="0"/>
              <a:t> </a:t>
            </a:r>
            <a:r>
              <a:rPr lang="en-ID" b="1" dirty="0" err="1"/>
              <a:t>seiring</a:t>
            </a:r>
            <a:r>
              <a:rPr lang="en-ID" b="1" dirty="0"/>
              <a:t> </a:t>
            </a:r>
            <a:r>
              <a:rPr lang="en-ID" b="1" dirty="0" err="1"/>
              <a:t>waktu</a:t>
            </a:r>
            <a:r>
              <a:rPr lang="en-ID" b="1" dirty="0"/>
              <a:t>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b="1" dirty="0"/>
              <a:t>state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Kita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b="1" dirty="0" err="1"/>
              <a:t>menambahkan</a:t>
            </a:r>
            <a:r>
              <a:rPr lang="en-ID" b="1" dirty="0"/>
              <a:t> state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manapun</a:t>
            </a:r>
            <a:r>
              <a:rPr lang="en-ID" dirty="0"/>
              <a:t> dan </a:t>
            </a:r>
            <a:r>
              <a:rPr lang="en-ID" b="1" dirty="0" err="1"/>
              <a:t>diubah</a:t>
            </a:r>
            <a:r>
              <a:rPr lang="en-ID" b="1" dirty="0"/>
              <a:t> </a:t>
            </a:r>
            <a:r>
              <a:rPr lang="en-ID" b="1" dirty="0" err="1"/>
              <a:t>ketika</a:t>
            </a:r>
            <a:r>
              <a:rPr lang="en-ID" b="1" dirty="0"/>
              <a:t> </a:t>
            </a:r>
            <a:r>
              <a:rPr lang="en-ID" b="1" dirty="0" err="1"/>
              <a:t>kita</a:t>
            </a:r>
            <a:r>
              <a:rPr lang="en-ID" b="1" dirty="0"/>
              <a:t> </a:t>
            </a:r>
            <a:r>
              <a:rPr lang="en-ID" b="1" dirty="0" err="1"/>
              <a:t>butuhkan</a:t>
            </a:r>
            <a:r>
              <a:rPr lang="en-ID" b="1" dirty="0"/>
              <a:t> 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menambahkan</a:t>
            </a:r>
            <a:r>
              <a:rPr lang="en-ID" dirty="0"/>
              <a:t> </a:t>
            </a:r>
            <a:r>
              <a:rPr lang="en-ID" b="1" dirty="0" err="1"/>
              <a:t>interaktivitas</a:t>
            </a:r>
            <a:r>
              <a:rPr lang="en-ID" dirty="0"/>
              <a:t> pada </a:t>
            </a:r>
            <a:r>
              <a:rPr lang="en-ID" dirty="0" err="1"/>
              <a:t>elemen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, React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b="1" dirty="0"/>
              <a:t>State</a:t>
            </a:r>
            <a:r>
              <a:rPr lang="en-ID" dirty="0"/>
              <a:t> dan juga </a:t>
            </a:r>
            <a:r>
              <a:rPr lang="en-ID" b="1" dirty="0"/>
              <a:t>Event Handler</a:t>
            </a:r>
          </a:p>
        </p:txBody>
      </p:sp>
    </p:spTree>
    <p:extLst>
      <p:ext uri="{BB962C8B-B14F-4D97-AF65-F5344CB8AC3E}">
        <p14:creationId xmlns:p14="http://schemas.microsoft.com/office/powerpoint/2010/main" val="555106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43153-9BF8-CA69-592F-9AE511778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3D8B7B-EAE3-0D97-202B-179AC9AB90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4E84D3-81D5-5EAC-FB93-E0ECD3F89366}"/>
              </a:ext>
            </a:extLst>
          </p:cNvPr>
          <p:cNvSpPr txBox="1"/>
          <p:nvPr/>
        </p:nvSpPr>
        <p:spPr>
          <a:xfrm>
            <a:off x="429988" y="772505"/>
            <a:ext cx="30480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State dan Hooks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77742-85E0-286E-116A-DBD09D56B426}"/>
              </a:ext>
            </a:extLst>
          </p:cNvPr>
          <p:cNvSpPr txBox="1"/>
          <p:nvPr/>
        </p:nvSpPr>
        <p:spPr>
          <a:xfrm>
            <a:off x="296423" y="1740813"/>
            <a:ext cx="9546220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Misalnya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b="1" dirty="0" err="1"/>
              <a:t>tombol</a:t>
            </a:r>
            <a:r>
              <a:rPr lang="en-ID" b="1" dirty="0"/>
              <a:t> yang </a:t>
            </a:r>
            <a:r>
              <a:rPr lang="en-ID" b="1" dirty="0" err="1"/>
              <a:t>jika</a:t>
            </a:r>
            <a:r>
              <a:rPr lang="en-ID" b="1" dirty="0"/>
              <a:t> </a:t>
            </a:r>
            <a:r>
              <a:rPr lang="en-ID" b="1" dirty="0" err="1"/>
              <a:t>diklik</a:t>
            </a:r>
            <a:r>
              <a:rPr lang="en-ID" dirty="0"/>
              <a:t>,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menambahkan</a:t>
            </a:r>
            <a:r>
              <a:rPr lang="en-ID" dirty="0"/>
              <a:t> </a:t>
            </a:r>
            <a:r>
              <a:rPr lang="en-ID" b="1" dirty="0" err="1"/>
              <a:t>jumlah</a:t>
            </a:r>
            <a:r>
              <a:rPr lang="en-ID" dirty="0"/>
              <a:t> </a:t>
            </a:r>
            <a:r>
              <a:rPr lang="en-ID" b="1" dirty="0" err="1"/>
              <a:t>angka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b="1" dirty="0" err="1"/>
              <a:t>berapa</a:t>
            </a:r>
            <a:r>
              <a:rPr lang="en-ID" b="1" dirty="0"/>
              <a:t> kali </a:t>
            </a:r>
            <a:r>
              <a:rPr lang="en-ID" b="1" dirty="0" err="1"/>
              <a:t>tombol</a:t>
            </a:r>
            <a:r>
              <a:rPr lang="en-ID" b="1" dirty="0"/>
              <a:t> </a:t>
            </a:r>
            <a:r>
              <a:rPr lang="en-ID" b="1" dirty="0" err="1"/>
              <a:t>diklik</a:t>
            </a:r>
            <a:endParaRPr lang="en-ID" b="1" dirty="0"/>
          </a:p>
          <a:p>
            <a:pPr marL="273050">
              <a:lnSpc>
                <a:spcPct val="150000"/>
              </a:lnSpc>
            </a:pPr>
            <a:endParaRPr lang="en-ID" b="1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b="1" dirty="0"/>
              <a:t>React</a:t>
            </a:r>
            <a:r>
              <a:rPr lang="en-ID" dirty="0"/>
              <a:t> punya </a:t>
            </a:r>
            <a:r>
              <a:rPr lang="en-ID" dirty="0" err="1"/>
              <a:t>serangkaian</a:t>
            </a:r>
            <a:r>
              <a:rPr lang="en-ID" dirty="0"/>
              <a:t> </a:t>
            </a:r>
            <a:r>
              <a:rPr lang="en-ID" b="1" dirty="0"/>
              <a:t>function</a:t>
            </a:r>
            <a:r>
              <a:rPr lang="en-ID" dirty="0"/>
              <a:t> yang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b="1" dirty="0"/>
              <a:t>Hooks</a:t>
            </a:r>
            <a:r>
              <a:rPr lang="en-ID" dirty="0"/>
              <a:t>, yang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b="1" dirty="0" err="1"/>
              <a:t>menambahkan</a:t>
            </a:r>
            <a:r>
              <a:rPr lang="en-ID" b="1" dirty="0"/>
              <a:t> logic </a:t>
            </a:r>
            <a:r>
              <a:rPr lang="en-ID" dirty="0"/>
              <a:t>pada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kita</a:t>
            </a: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Salah </a:t>
            </a:r>
            <a:r>
              <a:rPr lang="en-ID" dirty="0" err="1"/>
              <a:t>satu</a:t>
            </a:r>
            <a:r>
              <a:rPr lang="en-ID" dirty="0"/>
              <a:t> Hooks yang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b="1" dirty="0" err="1"/>
              <a:t>mengelola</a:t>
            </a:r>
            <a:r>
              <a:rPr lang="en-ID" b="1" dirty="0"/>
              <a:t> state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b="1" dirty="0" err="1"/>
              <a:t>setState</a:t>
            </a:r>
            <a:r>
              <a:rPr lang="en-ID" b="1" dirty="0"/>
              <a:t>()</a:t>
            </a:r>
            <a:r>
              <a:rPr lang="en-ID" dirty="0"/>
              <a:t>, yang </a:t>
            </a:r>
            <a:r>
              <a:rPr lang="en-ID" dirty="0" err="1"/>
              <a:t>mengembalikan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berupa</a:t>
            </a:r>
            <a:r>
              <a:rPr lang="en-ID" dirty="0"/>
              <a:t> </a:t>
            </a:r>
            <a:r>
              <a:rPr lang="en-ID" b="1" dirty="0"/>
              <a:t>array</a:t>
            </a:r>
            <a:r>
              <a:rPr lang="en-ID" dirty="0"/>
              <a:t>, dan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b="1" dirty="0" err="1"/>
              <a:t>desctructuring</a:t>
            </a:r>
            <a:endParaRPr lang="en-ID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BA4C2E-79F9-1D6C-5A14-83D8C9BB1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46" y="2567131"/>
            <a:ext cx="1282314" cy="50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77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6EA81-F946-F455-0182-C140394C6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467E1A-8462-BBD0-97A6-F0DD6DAB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2C65C6-B034-C84B-FE81-8288B731C259}"/>
              </a:ext>
            </a:extLst>
          </p:cNvPr>
          <p:cNvSpPr txBox="1"/>
          <p:nvPr/>
        </p:nvSpPr>
        <p:spPr>
          <a:xfrm>
            <a:off x="429988" y="772505"/>
            <a:ext cx="30480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State dan Hooks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140DF-1230-468E-D170-0E0C0FEC4C78}"/>
              </a:ext>
            </a:extLst>
          </p:cNvPr>
          <p:cNvSpPr txBox="1"/>
          <p:nvPr/>
        </p:nvSpPr>
        <p:spPr>
          <a:xfrm>
            <a:off x="296423" y="1740813"/>
            <a:ext cx="9546220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b="1" dirty="0" err="1"/>
              <a:t>Elemen</a:t>
            </a:r>
            <a:r>
              <a:rPr lang="en-ID" b="1" dirty="0"/>
              <a:t> </a:t>
            </a:r>
            <a:r>
              <a:rPr lang="en-ID" b="1" dirty="0" err="1"/>
              <a:t>pertama</a:t>
            </a:r>
            <a:r>
              <a:rPr lang="en-ID" b="1" dirty="0"/>
              <a:t> </a:t>
            </a:r>
            <a:r>
              <a:rPr lang="en-ID" dirty="0"/>
              <a:t>pada array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b="1" dirty="0" err="1"/>
              <a:t>nilai</a:t>
            </a:r>
            <a:r>
              <a:rPr lang="en-ID" b="1" dirty="0"/>
              <a:t> </a:t>
            </a:r>
            <a:r>
              <a:rPr lang="en-ID" b="1" dirty="0" err="1"/>
              <a:t>statenya</a:t>
            </a:r>
            <a:r>
              <a:rPr lang="en-ID" dirty="0"/>
              <a:t>, dan </a:t>
            </a:r>
            <a:r>
              <a:rPr lang="en-ID" b="1" dirty="0" err="1"/>
              <a:t>elemen</a:t>
            </a:r>
            <a:r>
              <a:rPr lang="en-ID" b="1" dirty="0"/>
              <a:t> </a:t>
            </a:r>
            <a:r>
              <a:rPr lang="en-ID" b="1" dirty="0" err="1"/>
              <a:t>kedua</a:t>
            </a:r>
            <a:r>
              <a:rPr lang="en-ID" b="1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b="1" dirty="0"/>
              <a:t>function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b="1" dirty="0" err="1"/>
              <a:t>mengubah</a:t>
            </a:r>
            <a:r>
              <a:rPr lang="en-ID" b="1" dirty="0"/>
              <a:t> </a:t>
            </a:r>
            <a:r>
              <a:rPr lang="en-ID" b="1" dirty="0" err="1"/>
              <a:t>nilainya</a:t>
            </a:r>
            <a:endParaRPr lang="en-ID" b="1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Nama </a:t>
            </a:r>
            <a:r>
              <a:rPr lang="en-ID" b="1" dirty="0"/>
              <a:t>function </a:t>
            </a:r>
            <a:r>
              <a:rPr lang="en-ID" b="1" dirty="0" err="1"/>
              <a:t>boleh</a:t>
            </a:r>
            <a:r>
              <a:rPr lang="en-ID" b="1" dirty="0"/>
              <a:t> </a:t>
            </a:r>
            <a:r>
              <a:rPr lang="en-ID" b="1" dirty="0" err="1"/>
              <a:t>apa</a:t>
            </a:r>
            <a:r>
              <a:rPr lang="en-ID" b="1" dirty="0"/>
              <a:t> </a:t>
            </a:r>
            <a:r>
              <a:rPr lang="en-ID" b="1" dirty="0" err="1"/>
              <a:t>saja</a:t>
            </a:r>
            <a:r>
              <a:rPr lang="en-ID" dirty="0"/>
              <a:t>, </a:t>
            </a:r>
            <a:r>
              <a:rPr lang="en-ID" dirty="0" err="1"/>
              <a:t>tapi</a:t>
            </a:r>
            <a:r>
              <a:rPr lang="en-ID" dirty="0"/>
              <a:t>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b="1" dirty="0" err="1"/>
              <a:t>diawali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set </a:t>
            </a:r>
            <a:r>
              <a:rPr lang="en-ID" dirty="0" err="1"/>
              <a:t>lalu</a:t>
            </a:r>
            <a:r>
              <a:rPr lang="en-ID" dirty="0"/>
              <a:t> nama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statenya</a:t>
            </a:r>
            <a:endParaRPr lang="en-ID" dirty="0"/>
          </a:p>
          <a:p>
            <a:pPr marL="273050">
              <a:lnSpc>
                <a:spcPct val="150000"/>
              </a:lnSpc>
            </a:pP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Kita juga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b="1" dirty="0" err="1"/>
              <a:t>memberi</a:t>
            </a:r>
            <a:r>
              <a:rPr lang="en-ID" b="1" dirty="0"/>
              <a:t> </a:t>
            </a:r>
            <a:r>
              <a:rPr lang="en-ID" b="1" dirty="0" err="1"/>
              <a:t>nilai</a:t>
            </a:r>
            <a:r>
              <a:rPr lang="en-ID" b="1" dirty="0"/>
              <a:t> </a:t>
            </a:r>
            <a:r>
              <a:rPr lang="en-ID" b="1" dirty="0" err="1"/>
              <a:t>awal</a:t>
            </a:r>
            <a:r>
              <a:rPr lang="en-ID" b="1" dirty="0"/>
              <a:t> </a:t>
            </a:r>
            <a:r>
              <a:rPr lang="en-ID" dirty="0"/>
              <a:t>pada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statenya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b="1" dirty="0" err="1"/>
              <a:t>mengisi</a:t>
            </a:r>
            <a:r>
              <a:rPr lang="en-ID" b="1" dirty="0"/>
              <a:t> argument </a:t>
            </a:r>
            <a:r>
              <a:rPr lang="en-ID" dirty="0"/>
              <a:t>pada </a:t>
            </a:r>
            <a:r>
              <a:rPr lang="en-ID" b="1" dirty="0" err="1"/>
              <a:t>useState</a:t>
            </a:r>
            <a:r>
              <a:rPr lang="en-ID" b="1" dirty="0"/>
              <a:t>()</a:t>
            </a:r>
          </a:p>
          <a:p>
            <a:pPr marL="273050">
              <a:lnSpc>
                <a:spcPct val="150000"/>
              </a:lnSpc>
            </a:pPr>
            <a:endParaRPr lang="en-ID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40F9C-DD71-987C-B479-512877137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61" y="3429000"/>
            <a:ext cx="4877378" cy="476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A56DD0-F1AC-0EF7-2B3F-296F74FA8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61" y="4710834"/>
            <a:ext cx="4877378" cy="33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63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0A32F-1123-1CEA-58C5-05D8C28E1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6C0684-0162-2C24-8023-E7C97F89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FC0D4D-FD8F-E8C6-FB43-9A8B17BDBC36}"/>
              </a:ext>
            </a:extLst>
          </p:cNvPr>
          <p:cNvSpPr txBox="1"/>
          <p:nvPr/>
        </p:nvSpPr>
        <p:spPr>
          <a:xfrm>
            <a:off x="429988" y="772505"/>
            <a:ext cx="42308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State Updater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7141F-AC96-E19D-7DD6-152D9F778E9A}"/>
              </a:ext>
            </a:extLst>
          </p:cNvPr>
          <p:cNvSpPr txBox="1"/>
          <p:nvPr/>
        </p:nvSpPr>
        <p:spPr>
          <a:xfrm>
            <a:off x="296423" y="1740813"/>
            <a:ext cx="9546220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b="1" dirty="0" err="1"/>
              <a:t>menjalankan</a:t>
            </a:r>
            <a:r>
              <a:rPr lang="en-ID" dirty="0"/>
              <a:t> </a:t>
            </a:r>
            <a:r>
              <a:rPr lang="en-ID" b="1" dirty="0"/>
              <a:t>function</a:t>
            </a:r>
            <a:r>
              <a:rPr lang="en-ID" dirty="0"/>
              <a:t> yang </a:t>
            </a:r>
            <a:r>
              <a:rPr lang="en-ID" dirty="0" err="1"/>
              <a:t>mengubah</a:t>
            </a:r>
            <a:r>
              <a:rPr lang="en-ID" dirty="0"/>
              <a:t> </a:t>
            </a:r>
            <a:r>
              <a:rPr lang="en-ID" dirty="0" err="1"/>
              <a:t>statenya</a:t>
            </a:r>
            <a:r>
              <a:rPr lang="en-ID" dirty="0"/>
              <a:t>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memanggil</a:t>
            </a:r>
            <a:r>
              <a:rPr lang="en-ID" dirty="0"/>
              <a:t> di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b="1" dirty="0" err="1"/>
              <a:t>sebuah</a:t>
            </a:r>
            <a:r>
              <a:rPr lang="en-ID" b="1" dirty="0"/>
              <a:t> function lain </a:t>
            </a:r>
            <a:r>
              <a:rPr lang="en-ID" dirty="0" err="1"/>
              <a:t>didalam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kita</a:t>
            </a: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Misalnya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mau</a:t>
            </a:r>
            <a:r>
              <a:rPr lang="en-ID" dirty="0"/>
              <a:t> </a:t>
            </a:r>
            <a:r>
              <a:rPr lang="en-ID" dirty="0" err="1"/>
              <a:t>mengubah</a:t>
            </a:r>
            <a:r>
              <a:rPr lang="en-ID" dirty="0"/>
              <a:t> </a:t>
            </a:r>
            <a:r>
              <a:rPr lang="en-ID" b="1" dirty="0" err="1"/>
              <a:t>nilai</a:t>
            </a:r>
            <a:r>
              <a:rPr lang="en-ID" b="1" dirty="0"/>
              <a:t> likes agar </a:t>
            </a:r>
            <a:r>
              <a:rPr lang="en-ID" b="1" dirty="0" err="1"/>
              <a:t>bertambah</a:t>
            </a:r>
            <a:r>
              <a:rPr lang="en-ID" b="1" dirty="0"/>
              <a:t> </a:t>
            </a:r>
            <a:r>
              <a:rPr lang="en-ID" b="1" dirty="0" err="1"/>
              <a:t>satu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b="1" dirty="0" err="1"/>
              <a:t>tombol</a:t>
            </a:r>
            <a:r>
              <a:rPr lang="en-ID" b="1" dirty="0"/>
              <a:t> </a:t>
            </a:r>
            <a:r>
              <a:rPr lang="en-ID" b="1" dirty="0" err="1"/>
              <a:t>diklik</a:t>
            </a:r>
            <a:r>
              <a:rPr lang="en-ID" dirty="0"/>
              <a:t>, dan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lakukan</a:t>
            </a:r>
            <a:r>
              <a:rPr lang="en-ID" dirty="0"/>
              <a:t>  </a:t>
            </a:r>
            <a:r>
              <a:rPr lang="en-ID" dirty="0" err="1"/>
              <a:t>didalam</a:t>
            </a:r>
            <a:r>
              <a:rPr lang="en-ID" dirty="0"/>
              <a:t> function </a:t>
            </a:r>
            <a:r>
              <a:rPr lang="en-ID" b="1" dirty="0" err="1"/>
              <a:t>handleClick</a:t>
            </a:r>
            <a:r>
              <a:rPr lang="en-ID" b="1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1DD4B-3E95-8D0D-0346-5C8329651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04" y="3621448"/>
            <a:ext cx="3834823" cy="142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53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AEAA4-7269-100B-89A9-C72D0D55D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DA611-CB34-B395-2B6A-56863844D5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19C8DD-D799-4924-E6A3-244B7F521D92}"/>
              </a:ext>
            </a:extLst>
          </p:cNvPr>
          <p:cNvSpPr txBox="1"/>
          <p:nvPr/>
        </p:nvSpPr>
        <p:spPr>
          <a:xfrm>
            <a:off x="429988" y="772505"/>
            <a:ext cx="12009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React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CBCF9-3690-A797-50C8-F1EB48635003}"/>
              </a:ext>
            </a:extLst>
          </p:cNvPr>
          <p:cNvSpPr txBox="1"/>
          <p:nvPr/>
        </p:nvSpPr>
        <p:spPr>
          <a:xfrm>
            <a:off x="234779" y="1729945"/>
            <a:ext cx="1124464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Dibuat</a:t>
            </a:r>
            <a:r>
              <a:rPr lang="en-ID" dirty="0"/>
              <a:t> pada </a:t>
            </a:r>
            <a:r>
              <a:rPr lang="en-ID" dirty="0" err="1"/>
              <a:t>tahun</a:t>
            </a:r>
            <a:r>
              <a:rPr lang="en-ID" dirty="0"/>
              <a:t> 2013 oleh Jordan Walke (Engineer Facebook)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Saat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versi</a:t>
            </a:r>
            <a:r>
              <a:rPr lang="en-ID" dirty="0"/>
              <a:t> 19.2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Dibuat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Facebook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(FB, Chat, Integrasi Instagram, Mobile App) </a:t>
            </a:r>
            <a:r>
              <a:rPr lang="en-ID" dirty="0" err="1"/>
              <a:t>sehingga</a:t>
            </a:r>
            <a:r>
              <a:rPr lang="en-ID" dirty="0"/>
              <a:t> UI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dikelola</a:t>
            </a: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b="1" dirty="0"/>
              <a:t>React</a:t>
            </a:r>
            <a:r>
              <a:rPr lang="en-ID" dirty="0"/>
              <a:t>,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utamanya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b="1" dirty="0"/>
              <a:t>reactive</a:t>
            </a:r>
            <a:r>
              <a:rPr lang="en-ID" dirty="0"/>
              <a:t>, yang </a:t>
            </a:r>
            <a:r>
              <a:rPr lang="en-ID" dirty="0" err="1"/>
              <a:t>artinya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bereaksi</a:t>
            </a:r>
            <a:r>
              <a:rPr lang="en-ID" dirty="0"/>
              <a:t> dan </a:t>
            </a:r>
            <a:r>
              <a:rPr lang="en-ID" dirty="0" err="1"/>
              <a:t>merespon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b="1" dirty="0" err="1"/>
              <a:t>dinamis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b="1" dirty="0" err="1"/>
              <a:t>interaksi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b="1" dirty="0" err="1"/>
              <a:t>perubahan</a:t>
            </a:r>
            <a:r>
              <a:rPr lang="en-ID" b="1" dirty="0"/>
              <a:t> data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Saat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 </a:t>
            </a:r>
            <a:r>
              <a:rPr lang="en-ID" dirty="0" err="1"/>
              <a:t>pembuat</a:t>
            </a:r>
            <a:r>
              <a:rPr lang="en-ID" dirty="0"/>
              <a:t> react </a:t>
            </a:r>
            <a:r>
              <a:rPr lang="en-ID" dirty="0" err="1"/>
              <a:t>adalah</a:t>
            </a:r>
            <a:r>
              <a:rPr lang="en-ID" dirty="0"/>
              <a:t> engineer </a:t>
            </a:r>
            <a:r>
              <a:rPr lang="en-ID" dirty="0" err="1"/>
              <a:t>dari</a:t>
            </a:r>
            <a:r>
              <a:rPr lang="en-ID" dirty="0"/>
              <a:t> Meta, </a:t>
            </a:r>
            <a:r>
              <a:rPr lang="en-ID" dirty="0" err="1"/>
              <a:t>Vercel</a:t>
            </a:r>
            <a:r>
              <a:rPr lang="en-ID" dirty="0"/>
              <a:t> dan </a:t>
            </a:r>
            <a:r>
              <a:rPr lang="en-ID" dirty="0" err="1"/>
              <a:t>kontributor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seluruh</a:t>
            </a:r>
            <a:r>
              <a:rPr lang="en-ID" dirty="0"/>
              <a:t> dunia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unduh</a:t>
            </a:r>
            <a:r>
              <a:rPr lang="en-ID" dirty="0"/>
              <a:t> </a:t>
            </a:r>
            <a:r>
              <a:rPr lang="en-ID" dirty="0" err="1"/>
              <a:t>sebanyak</a:t>
            </a:r>
            <a:r>
              <a:rPr lang="en-ID" dirty="0"/>
              <a:t> 42 Juta kali (</a:t>
            </a:r>
            <a:r>
              <a:rPr lang="en-ID" dirty="0">
                <a:hlinkClick r:id="rId3"/>
              </a:rPr>
              <a:t>https://www.npmjs.com/package/react</a:t>
            </a:r>
            <a:r>
              <a:rPr lang="en-ID" dirty="0"/>
              <a:t>)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240rb </a:t>
            </a:r>
            <a:r>
              <a:rPr lang="en-ID" dirty="0" err="1"/>
              <a:t>lebih</a:t>
            </a:r>
            <a:r>
              <a:rPr lang="en-ID" dirty="0"/>
              <a:t> star di </a:t>
            </a:r>
            <a:r>
              <a:rPr lang="en-ID" dirty="0" err="1"/>
              <a:t>github</a:t>
            </a:r>
            <a:r>
              <a:rPr lang="en-ID" dirty="0"/>
              <a:t> (</a:t>
            </a:r>
            <a:r>
              <a:rPr lang="en-ID" dirty="0">
                <a:hlinkClick r:id="rId4"/>
              </a:rPr>
              <a:t>https://github.com/facebook/react</a:t>
            </a:r>
            <a:r>
              <a:rPr lang="en-ID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6593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EF59D-51B8-2861-6CA7-88CB7DF05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953224-9331-7047-37FD-98A5C8847F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F24AA0-1324-AB17-EBA6-FA31538AB5FE}"/>
              </a:ext>
            </a:extLst>
          </p:cNvPr>
          <p:cNvSpPr txBox="1"/>
          <p:nvPr/>
        </p:nvSpPr>
        <p:spPr>
          <a:xfrm>
            <a:off x="429988" y="772505"/>
            <a:ext cx="2655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Event Handler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6E9206-D6BE-8D82-AB54-9EF10F76F449}"/>
              </a:ext>
            </a:extLst>
          </p:cNvPr>
          <p:cNvSpPr txBox="1"/>
          <p:nvPr/>
        </p:nvSpPr>
        <p:spPr>
          <a:xfrm>
            <a:off x="296423" y="1740813"/>
            <a:ext cx="9546220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Terakhir</a:t>
            </a:r>
            <a:r>
              <a:rPr lang="en-ID" dirty="0"/>
              <a:t>, </a:t>
            </a:r>
            <a:r>
              <a:rPr lang="en-ID" dirty="0" err="1"/>
              <a:t>tinggal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b="1" dirty="0" err="1"/>
              <a:t>tombol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b="1" dirty="0" err="1"/>
              <a:t>menangani</a:t>
            </a:r>
            <a:r>
              <a:rPr lang="en-ID" b="1" dirty="0"/>
              <a:t> event-</a:t>
            </a:r>
            <a:r>
              <a:rPr lang="en-ID" b="1" dirty="0" err="1"/>
              <a:t>nya</a:t>
            </a:r>
            <a:endParaRPr lang="en-ID" b="1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Jangan</a:t>
            </a:r>
            <a:r>
              <a:rPr lang="en-ID" dirty="0"/>
              <a:t> </a:t>
            </a:r>
            <a:r>
              <a:rPr lang="en-ID" dirty="0" err="1"/>
              <a:t>lupa</a:t>
            </a:r>
            <a:r>
              <a:rPr lang="en-ID" dirty="0"/>
              <a:t>, </a:t>
            </a:r>
            <a:r>
              <a:rPr lang="en-ID" dirty="0" err="1"/>
              <a:t>menulis</a:t>
            </a:r>
            <a:r>
              <a:rPr lang="en-ID" dirty="0"/>
              <a:t> </a:t>
            </a:r>
            <a:r>
              <a:rPr lang="en-ID" b="1" dirty="0"/>
              <a:t>nama event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b="1" dirty="0"/>
              <a:t>camelCase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/>
              <a:t>Tampilkan</a:t>
            </a:r>
            <a:r>
              <a:rPr lang="en-ID" dirty="0"/>
              <a:t> data </a:t>
            </a:r>
            <a:r>
              <a:rPr lang="en-ID" b="1" dirty="0"/>
              <a:t>likes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text </a:t>
            </a:r>
            <a:r>
              <a:rPr lang="en-ID" b="1" dirty="0"/>
              <a:t>di</a:t>
            </a:r>
            <a:r>
              <a:rPr lang="en-ID" dirty="0"/>
              <a:t> </a:t>
            </a:r>
            <a:r>
              <a:rPr lang="en-ID" b="1" dirty="0" err="1"/>
              <a:t>dalam</a:t>
            </a:r>
            <a:r>
              <a:rPr lang="en-ID" b="1" dirty="0"/>
              <a:t> </a:t>
            </a:r>
            <a:r>
              <a:rPr lang="en-ID" b="1" dirty="0" err="1"/>
              <a:t>tombolnya</a:t>
            </a:r>
            <a:endParaRPr lang="en-ID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48CDB-A0F1-5A57-4CD9-8E738065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91" y="3118608"/>
            <a:ext cx="7772400" cy="4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800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53C8D-3BA7-7AB2-77FF-B0CFBD200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675AFA-440C-CD49-E9DC-D2DF636000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FFB8F-E171-2C40-BB2B-A91DF13E8D52}"/>
              </a:ext>
            </a:extLst>
          </p:cNvPr>
          <p:cNvSpPr txBox="1"/>
          <p:nvPr/>
        </p:nvSpPr>
        <p:spPr>
          <a:xfrm>
            <a:off x="429988" y="772505"/>
            <a:ext cx="2082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Hasil Akhir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6E9FD-4F76-05DD-2EAA-1AA301CC6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758950"/>
            <a:ext cx="5664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521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F5D5F-F61F-6D24-7D8B-70828DF60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EB7B7D-907E-3A0B-C201-17696224F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97353"/>
            <a:ext cx="7772400" cy="546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72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A1207-ED5D-94D5-D90F-CD459E2CB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06305-C8E8-DCF8-00D0-C6CE29B92E40}"/>
              </a:ext>
            </a:extLst>
          </p:cNvPr>
          <p:cNvSpPr txBox="1"/>
          <p:nvPr/>
        </p:nvSpPr>
        <p:spPr>
          <a:xfrm>
            <a:off x="806774" y="1646103"/>
            <a:ext cx="492620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A7EA4"/>
                </a:solidFill>
              </a:rPr>
              <a:t>06</a:t>
            </a:r>
          </a:p>
          <a:p>
            <a:r>
              <a:rPr lang="en-US" sz="5400" b="1" dirty="0">
                <a:solidFill>
                  <a:srgbClr val="085A76"/>
                </a:solidFill>
              </a:rPr>
              <a:t>Latihan</a:t>
            </a:r>
          </a:p>
        </p:txBody>
      </p:sp>
      <p:pic>
        <p:nvPicPr>
          <p:cNvPr id="7" name="Picture 2" descr="logo by @sawaratsuki1004">
            <a:extLst>
              <a:ext uri="{FF2B5EF4-FFF2-40B4-BE49-F238E27FC236}">
                <a16:creationId xmlns:a16="http://schemas.microsoft.com/office/drawing/2014/main" id="{E21B92BD-3FF5-55BA-8211-13166D945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777" y="1480103"/>
            <a:ext cx="5723525" cy="292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4645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35E5F-73E8-EF2E-C6A4-CD3EDE52F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14A8EF-1FD5-1705-6C61-BE2C1548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329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A4F0B3-6CB4-7AF2-23B5-75FD5340AAC2}"/>
              </a:ext>
            </a:extLst>
          </p:cNvPr>
          <p:cNvSpPr txBox="1"/>
          <p:nvPr/>
        </p:nvSpPr>
        <p:spPr>
          <a:xfrm>
            <a:off x="429988" y="772505"/>
            <a:ext cx="29223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Simple Counter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C2D36-0146-ACC0-37DE-85D47D0D0654}"/>
              </a:ext>
            </a:extLst>
          </p:cNvPr>
          <p:cNvSpPr txBox="1"/>
          <p:nvPr/>
        </p:nvSpPr>
        <p:spPr>
          <a:xfrm>
            <a:off x="3569486" y="2006828"/>
            <a:ext cx="9546220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>
              <a:lnSpc>
                <a:spcPct val="150000"/>
              </a:lnSpc>
            </a:pPr>
            <a:r>
              <a:rPr lang="en-ID" dirty="0" err="1"/>
              <a:t>Buatlah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menghitung</a:t>
            </a:r>
            <a:r>
              <a:rPr lang="en-ID" dirty="0"/>
              <a:t> </a:t>
            </a:r>
            <a:r>
              <a:rPr lang="en-ID" dirty="0" err="1"/>
              <a:t>sederhana</a:t>
            </a:r>
            <a:endParaRPr lang="en-ID" dirty="0"/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Ada 3 </a:t>
            </a:r>
            <a:r>
              <a:rPr lang="en-ID" dirty="0" err="1"/>
              <a:t>tombol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‘-’, ‘+’ dan juga </a:t>
            </a:r>
            <a:r>
              <a:rPr lang="en-ID" dirty="0" err="1"/>
              <a:t>tombol</a:t>
            </a:r>
            <a:r>
              <a:rPr lang="en-ID" dirty="0"/>
              <a:t> ‘reset’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Ketika di </a:t>
            </a:r>
            <a:r>
              <a:rPr lang="en-ID" dirty="0" err="1"/>
              <a:t>klik</a:t>
            </a:r>
            <a:r>
              <a:rPr lang="en-ID" dirty="0"/>
              <a:t> </a:t>
            </a:r>
            <a:r>
              <a:rPr lang="en-ID" dirty="0" err="1"/>
              <a:t>tombol</a:t>
            </a:r>
            <a:r>
              <a:rPr lang="en-ID" dirty="0"/>
              <a:t> ‘-’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yang </a:t>
            </a:r>
            <a:r>
              <a:rPr lang="en-ID" dirty="0" err="1"/>
              <a:t>berada</a:t>
            </a:r>
            <a:r>
              <a:rPr lang="en-ID" dirty="0"/>
              <a:t> </a:t>
            </a:r>
            <a:r>
              <a:rPr lang="en-ID" dirty="0" err="1"/>
              <a:t>ditengah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terkurangi</a:t>
            </a:r>
            <a:r>
              <a:rPr lang="en-ID" dirty="0"/>
              <a:t> 1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 Ketika di </a:t>
            </a:r>
            <a:r>
              <a:rPr lang="en-ID" dirty="0" err="1"/>
              <a:t>klik</a:t>
            </a:r>
            <a:r>
              <a:rPr lang="en-ID" dirty="0"/>
              <a:t> </a:t>
            </a:r>
            <a:r>
              <a:rPr lang="en-ID" dirty="0" err="1"/>
              <a:t>tombol</a:t>
            </a:r>
            <a:r>
              <a:rPr lang="en-ID" dirty="0"/>
              <a:t> ‘+’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yang </a:t>
            </a:r>
            <a:r>
              <a:rPr lang="en-ID" dirty="0" err="1"/>
              <a:t>berada</a:t>
            </a:r>
            <a:r>
              <a:rPr lang="en-ID" dirty="0"/>
              <a:t> </a:t>
            </a:r>
            <a:r>
              <a:rPr lang="en-ID" dirty="0" err="1"/>
              <a:t>ditengah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bertambah</a:t>
            </a:r>
            <a:r>
              <a:rPr lang="en-ID" dirty="0"/>
              <a:t> 1</a:t>
            </a:r>
          </a:p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 Ketika di </a:t>
            </a:r>
            <a:r>
              <a:rPr lang="en-ID" dirty="0" err="1"/>
              <a:t>klik</a:t>
            </a:r>
            <a:r>
              <a:rPr lang="en-ID" dirty="0"/>
              <a:t> </a:t>
            </a:r>
            <a:r>
              <a:rPr lang="en-ID" dirty="0" err="1"/>
              <a:t>tombol</a:t>
            </a:r>
            <a:r>
              <a:rPr lang="en-ID" dirty="0"/>
              <a:t> ‘reset’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yang </a:t>
            </a:r>
            <a:r>
              <a:rPr lang="en-ID" dirty="0" err="1"/>
              <a:t>berada</a:t>
            </a:r>
            <a:r>
              <a:rPr lang="en-ID" dirty="0"/>
              <a:t> </a:t>
            </a:r>
            <a:r>
              <a:rPr lang="en-ID" dirty="0" err="1"/>
              <a:t>ditengah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7618B9-6A3C-087E-FF60-FE4FD7B41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36" y="1654639"/>
            <a:ext cx="29845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530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on a chair reading a book&#10;&#10;Description automatically generated">
            <a:extLst>
              <a:ext uri="{FF2B5EF4-FFF2-40B4-BE49-F238E27FC236}">
                <a16:creationId xmlns:a16="http://schemas.microsoft.com/office/drawing/2014/main" id="{FFC4A971-55A0-A876-0990-701FC061D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66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08E4-F33A-6FF4-CA54-871ED2A2E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440F81-F43C-C7DF-6BC3-CF0255261815}"/>
              </a:ext>
            </a:extLst>
          </p:cNvPr>
          <p:cNvSpPr txBox="1"/>
          <p:nvPr/>
        </p:nvSpPr>
        <p:spPr>
          <a:xfrm>
            <a:off x="806774" y="1646103"/>
            <a:ext cx="492620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A7EA4"/>
                </a:solidFill>
              </a:rPr>
              <a:t>02</a:t>
            </a:r>
          </a:p>
          <a:p>
            <a:r>
              <a:rPr lang="en-US" sz="5400" b="1" dirty="0">
                <a:solidFill>
                  <a:srgbClr val="085A76"/>
                </a:solidFill>
              </a:rPr>
              <a:t>Dari </a:t>
            </a:r>
            <a:r>
              <a:rPr lang="en-US" sz="5400" b="1" dirty="0" err="1">
                <a:solidFill>
                  <a:srgbClr val="085A76"/>
                </a:solidFill>
              </a:rPr>
              <a:t>Javascript</a:t>
            </a:r>
            <a:r>
              <a:rPr lang="en-US" sz="5400" b="1" dirty="0">
                <a:solidFill>
                  <a:srgbClr val="085A76"/>
                </a:solidFill>
              </a:rPr>
              <a:t> </a:t>
            </a:r>
            <a:r>
              <a:rPr lang="en-US" sz="5400" b="1" dirty="0" err="1">
                <a:solidFill>
                  <a:srgbClr val="085A76"/>
                </a:solidFill>
              </a:rPr>
              <a:t>ke</a:t>
            </a:r>
            <a:r>
              <a:rPr lang="en-US" sz="5400" b="1" dirty="0">
                <a:solidFill>
                  <a:srgbClr val="085A76"/>
                </a:solidFill>
              </a:rPr>
              <a:t> React</a:t>
            </a:r>
          </a:p>
        </p:txBody>
      </p:sp>
      <p:pic>
        <p:nvPicPr>
          <p:cNvPr id="7" name="Picture 2" descr="logo by @sawaratsuki1004">
            <a:extLst>
              <a:ext uri="{FF2B5EF4-FFF2-40B4-BE49-F238E27FC236}">
                <a16:creationId xmlns:a16="http://schemas.microsoft.com/office/drawing/2014/main" id="{B8E27A71-77CB-DB91-0E70-8E66BC288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777" y="1480103"/>
            <a:ext cx="5723525" cy="292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476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D3FCD-C270-A024-2484-CEFB5C8DF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9D4DE4-B4B6-7197-2146-15A27E804C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146" name="Picture 2" descr="Two side-by-side diagrams, left showing the HTML code, and right showing the DOM tree.">
            <a:extLst>
              <a:ext uri="{FF2B5EF4-FFF2-40B4-BE49-F238E27FC236}">
                <a16:creationId xmlns:a16="http://schemas.microsoft.com/office/drawing/2014/main" id="{F7BE645B-07CC-8C5B-3170-F6C41FD90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383" y="1570743"/>
            <a:ext cx="8537825" cy="404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6E6F49-CCBA-0374-DF13-B2CA5601F88E}"/>
              </a:ext>
            </a:extLst>
          </p:cNvPr>
          <p:cNvSpPr txBox="1"/>
          <p:nvPr/>
        </p:nvSpPr>
        <p:spPr>
          <a:xfrm>
            <a:off x="429988" y="772505"/>
            <a:ext cx="4008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Me-render </a:t>
            </a:r>
            <a:r>
              <a:rPr lang="en-US" sz="3000" b="1" dirty="0" err="1"/>
              <a:t>Antarmuka</a:t>
            </a:r>
            <a:endParaRPr lang="en-US" sz="3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7B4C6-8497-F79F-06A3-F59F0C653F8F}"/>
              </a:ext>
            </a:extLst>
          </p:cNvPr>
          <p:cNvSpPr txBox="1"/>
          <p:nvPr/>
        </p:nvSpPr>
        <p:spPr>
          <a:xfrm>
            <a:off x="275875" y="1672052"/>
            <a:ext cx="3474192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Ketika </a:t>
            </a:r>
            <a:r>
              <a:rPr lang="en-ID" dirty="0" err="1"/>
              <a:t>seorang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mengakses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halaman</a:t>
            </a:r>
            <a:r>
              <a:rPr lang="en-ID" dirty="0"/>
              <a:t> website, server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mengembalikan</a:t>
            </a:r>
            <a:r>
              <a:rPr lang="en-ID" dirty="0"/>
              <a:t> File HTML </a:t>
            </a:r>
            <a:r>
              <a:rPr lang="en-ID" dirty="0" err="1"/>
              <a:t>ke</a:t>
            </a:r>
            <a:r>
              <a:rPr lang="en-ID" dirty="0"/>
              <a:t> browser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(DOM TREE)</a:t>
            </a:r>
          </a:p>
        </p:txBody>
      </p:sp>
    </p:spTree>
    <p:extLst>
      <p:ext uri="{BB962C8B-B14F-4D97-AF65-F5344CB8AC3E}">
        <p14:creationId xmlns:p14="http://schemas.microsoft.com/office/powerpoint/2010/main" val="233970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19D5C-1D89-1BAD-DA20-7B41140C4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78A78-7974-F37E-27F6-C6B2EE53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90B382-407E-8218-4988-87377A5B63C4}"/>
              </a:ext>
            </a:extLst>
          </p:cNvPr>
          <p:cNvSpPr txBox="1"/>
          <p:nvPr/>
        </p:nvSpPr>
        <p:spPr>
          <a:xfrm>
            <a:off x="429988" y="772505"/>
            <a:ext cx="56236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DOM (Document Object Model)</a:t>
            </a:r>
          </a:p>
        </p:txBody>
      </p:sp>
      <p:pic>
        <p:nvPicPr>
          <p:cNvPr id="7170" name="Picture 2" descr="Two side-by-side diagrams, left showing the DOM tree, and right showing the rendered UI.">
            <a:extLst>
              <a:ext uri="{FF2B5EF4-FFF2-40B4-BE49-F238E27FC236}">
                <a16:creationId xmlns:a16="http://schemas.microsoft.com/office/drawing/2014/main" id="{9917EC48-6EA7-DE62-97EF-DE817626C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003" y="1580305"/>
            <a:ext cx="7794661" cy="369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C69A97-AC70-A62A-ABEF-3FB4ACC2EA6C}"/>
              </a:ext>
            </a:extLst>
          </p:cNvPr>
          <p:cNvSpPr txBox="1"/>
          <p:nvPr/>
        </p:nvSpPr>
        <p:spPr>
          <a:xfrm>
            <a:off x="275875" y="1672052"/>
            <a:ext cx="3844062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59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/>
              <a:t>DOM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Representasi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elemen</a:t>
            </a:r>
            <a:r>
              <a:rPr lang="en-ID" dirty="0"/>
              <a:t> HTML pada </a:t>
            </a:r>
            <a:r>
              <a:rPr lang="en-ID" dirty="0" err="1"/>
              <a:t>halaman</a:t>
            </a:r>
            <a:r>
              <a:rPr lang="en-ID" dirty="0"/>
              <a:t> WEB. Yang </a:t>
            </a:r>
            <a:r>
              <a:rPr lang="en-ID" dirty="0" err="1"/>
              <a:t>berfungsi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jembatan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code dan user interface, </a:t>
            </a:r>
            <a:r>
              <a:rPr lang="en-ID" dirty="0">
                <a:hlinkClick r:id="rId4"/>
              </a:rPr>
              <a:t>DOM</a:t>
            </a:r>
            <a:r>
              <a:rPr lang="en-ID" dirty="0"/>
              <a:t> juga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 </a:t>
            </a:r>
            <a:r>
              <a:rPr lang="en-ID" dirty="0" err="1"/>
              <a:t>pohon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hubungan</a:t>
            </a:r>
            <a:r>
              <a:rPr lang="en-ID" dirty="0"/>
              <a:t> orang </a:t>
            </a:r>
            <a:r>
              <a:rPr lang="en-ID" dirty="0" err="1"/>
              <a:t>tua</a:t>
            </a:r>
            <a:r>
              <a:rPr lang="en-ID" dirty="0"/>
              <a:t>(parent) dan </a:t>
            </a:r>
            <a:r>
              <a:rPr lang="en-ID" dirty="0" err="1"/>
              <a:t>anak</a:t>
            </a:r>
            <a:r>
              <a:rPr lang="en-ID" dirty="0"/>
              <a:t> (child).</a:t>
            </a:r>
          </a:p>
        </p:txBody>
      </p:sp>
    </p:spTree>
    <p:extLst>
      <p:ext uri="{BB962C8B-B14F-4D97-AF65-F5344CB8AC3E}">
        <p14:creationId xmlns:p14="http://schemas.microsoft.com/office/powerpoint/2010/main" val="145093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625B0-D270-2BE5-CEF9-3075BD2B3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B34E9-7EDC-6201-247C-18423979404F}"/>
              </a:ext>
            </a:extLst>
          </p:cNvPr>
          <p:cNvSpPr txBox="1"/>
          <p:nvPr/>
        </p:nvSpPr>
        <p:spPr>
          <a:xfrm>
            <a:off x="2486348" y="1781465"/>
            <a:ext cx="6588222" cy="279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3000" b="1" dirty="0" err="1"/>
              <a:t>Benar</a:t>
            </a:r>
            <a:r>
              <a:rPr lang="en-ID" sz="3000" b="1" dirty="0"/>
              <a:t> </a:t>
            </a:r>
            <a:r>
              <a:rPr lang="en-ID" sz="3000" b="1" dirty="0" err="1"/>
              <a:t>atau</a:t>
            </a:r>
            <a:r>
              <a:rPr lang="en-ID" sz="3000" b="1" dirty="0"/>
              <a:t> Salah </a:t>
            </a:r>
          </a:p>
          <a:p>
            <a:pPr algn="ctr">
              <a:lnSpc>
                <a:spcPct val="150000"/>
              </a:lnSpc>
            </a:pPr>
            <a:r>
              <a:rPr lang="en-ID" sz="3000" dirty="0"/>
              <a:t>Kita </a:t>
            </a:r>
            <a:r>
              <a:rPr lang="en-ID" sz="3000" dirty="0" err="1"/>
              <a:t>dapat</a:t>
            </a:r>
            <a:r>
              <a:rPr lang="en-ID" sz="3000" dirty="0"/>
              <a:t> </a:t>
            </a:r>
            <a:r>
              <a:rPr lang="en-ID" sz="3000" dirty="0" err="1"/>
              <a:t>melakukan</a:t>
            </a:r>
            <a:r>
              <a:rPr lang="en-ID" sz="3000" dirty="0"/>
              <a:t> </a:t>
            </a:r>
            <a:r>
              <a:rPr lang="en-ID" sz="3000" dirty="0" err="1"/>
              <a:t>perubahan</a:t>
            </a:r>
            <a:r>
              <a:rPr lang="en-ID" sz="3000" dirty="0"/>
              <a:t> pada </a:t>
            </a:r>
            <a:r>
              <a:rPr lang="en-ID" sz="3000" dirty="0" err="1"/>
              <a:t>halaman</a:t>
            </a:r>
            <a:r>
              <a:rPr lang="en-ID" sz="3000" dirty="0"/>
              <a:t> website </a:t>
            </a:r>
            <a:r>
              <a:rPr lang="en-ID" sz="3000" dirty="0" err="1"/>
              <a:t>dengan</a:t>
            </a:r>
            <a:r>
              <a:rPr lang="en-ID" sz="3000" dirty="0"/>
              <a:t> </a:t>
            </a:r>
            <a:r>
              <a:rPr lang="en-ID" sz="3000" dirty="0" err="1"/>
              <a:t>memanipulasi</a:t>
            </a:r>
            <a:r>
              <a:rPr lang="en-ID" sz="3000" dirty="0"/>
              <a:t> DOM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805078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1610</Words>
  <Application>Microsoft Macintosh PowerPoint</Application>
  <PresentationFormat>Widescreen</PresentationFormat>
  <Paragraphs>186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Aptos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Dimas Fahreza</dc:creator>
  <cp:lastModifiedBy>rarirurero</cp:lastModifiedBy>
  <cp:revision>14</cp:revision>
  <dcterms:created xsi:type="dcterms:W3CDTF">2024-02-09T08:50:18Z</dcterms:created>
  <dcterms:modified xsi:type="dcterms:W3CDTF">2025-11-16T01:01:54Z</dcterms:modified>
</cp:coreProperties>
</file>